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64" r:id="rId2"/>
    <p:sldId id="300" r:id="rId3"/>
    <p:sldId id="294" r:id="rId4"/>
    <p:sldId id="278" r:id="rId5"/>
    <p:sldId id="279" r:id="rId6"/>
    <p:sldId id="281" r:id="rId7"/>
    <p:sldId id="282" r:id="rId8"/>
    <p:sldId id="283" r:id="rId9"/>
    <p:sldId id="285" r:id="rId10"/>
    <p:sldId id="286" r:id="rId11"/>
    <p:sldId id="287" r:id="rId12"/>
    <p:sldId id="288" r:id="rId13"/>
    <p:sldId id="299" r:id="rId14"/>
    <p:sldId id="272" r:id="rId15"/>
    <p:sldId id="273" r:id="rId16"/>
    <p:sldId id="275" r:id="rId17"/>
    <p:sldId id="276" r:id="rId18"/>
    <p:sldId id="277" r:id="rId19"/>
    <p:sldId id="280" r:id="rId20"/>
    <p:sldId id="284" r:id="rId21"/>
    <p:sldId id="290" r:id="rId22"/>
    <p:sldId id="295"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41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9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2191" tIns="46096" rIns="92191" bIns="46096"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2191" tIns="46096" rIns="92191" bIns="46096" rtlCol="0"/>
          <a:lstStyle>
            <a:lvl1pPr algn="r">
              <a:defRPr sz="1200"/>
            </a:lvl1pPr>
          </a:lstStyle>
          <a:p>
            <a:fld id="{0DEB8CB7-9AF3-49E0-9FDB-26BAB3A8FDFC}" type="datetimeFigureOut">
              <a:rPr lang="en-US" smtClean="0"/>
              <a:pPr/>
              <a:t>11/12/2015</a:t>
            </a:fld>
            <a:endParaRPr lang="en-US" dirty="0"/>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2191" tIns="46096" rIns="92191" bIns="4609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2191" tIns="46096" rIns="92191" bIns="4609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2191" tIns="46096" rIns="92191" bIns="4609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191" tIns="46096" rIns="92191" bIns="46096" rtlCol="0" anchor="b"/>
          <a:lstStyle>
            <a:lvl1pPr algn="r">
              <a:defRPr sz="1200"/>
            </a:lvl1pPr>
          </a:lstStyle>
          <a:p>
            <a:fld id="{E8CE5FB5-B4DA-4188-9C07-0C63FBEFB23E}" type="slidenum">
              <a:rPr lang="en-US" smtClean="0"/>
              <a:pPr/>
              <a:t>‹#›</a:t>
            </a:fld>
            <a:endParaRPr lang="en-US" dirty="0"/>
          </a:p>
        </p:txBody>
      </p:sp>
    </p:spTree>
    <p:extLst>
      <p:ext uri="{BB962C8B-B14F-4D97-AF65-F5344CB8AC3E}">
        <p14:creationId xmlns:p14="http://schemas.microsoft.com/office/powerpoint/2010/main" val="1788497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CE5FB5-B4DA-4188-9C07-0C63FBEFB23E}" type="slidenum">
              <a:rPr lang="en-US" smtClean="0"/>
              <a:pPr/>
              <a:t>3</a:t>
            </a:fld>
            <a:endParaRPr lang="en-US" dirty="0"/>
          </a:p>
        </p:txBody>
      </p:sp>
    </p:spTree>
    <p:extLst>
      <p:ext uri="{BB962C8B-B14F-4D97-AF65-F5344CB8AC3E}">
        <p14:creationId xmlns:p14="http://schemas.microsoft.com/office/powerpoint/2010/main" val="2778496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E5FB5-B4DA-4188-9C07-0C63FBEFB23E}" type="slidenum">
              <a:rPr lang="en-US" smtClean="0"/>
              <a:pPr/>
              <a:t>16</a:t>
            </a:fld>
            <a:endParaRPr lang="en-US" dirty="0"/>
          </a:p>
        </p:txBody>
      </p:sp>
    </p:spTree>
    <p:extLst>
      <p:ext uri="{BB962C8B-B14F-4D97-AF65-F5344CB8AC3E}">
        <p14:creationId xmlns:p14="http://schemas.microsoft.com/office/powerpoint/2010/main" val="140329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E5FB5-B4DA-4188-9C07-0C63FBEFB23E}" type="slidenum">
              <a:rPr lang="en-US" smtClean="0"/>
              <a:pPr/>
              <a:t>17</a:t>
            </a:fld>
            <a:endParaRPr lang="en-US" dirty="0"/>
          </a:p>
        </p:txBody>
      </p:sp>
    </p:spTree>
    <p:extLst>
      <p:ext uri="{BB962C8B-B14F-4D97-AF65-F5344CB8AC3E}">
        <p14:creationId xmlns:p14="http://schemas.microsoft.com/office/powerpoint/2010/main" val="140329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E5FB5-B4DA-4188-9C07-0C63FBEFB23E}" type="slidenum">
              <a:rPr lang="en-US" smtClean="0"/>
              <a:pPr/>
              <a:t>18</a:t>
            </a:fld>
            <a:endParaRPr lang="en-US" dirty="0"/>
          </a:p>
        </p:txBody>
      </p:sp>
    </p:spTree>
    <p:extLst>
      <p:ext uri="{BB962C8B-B14F-4D97-AF65-F5344CB8AC3E}">
        <p14:creationId xmlns:p14="http://schemas.microsoft.com/office/powerpoint/2010/main" val="140329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E5FB5-B4DA-4188-9C07-0C63FBEFB23E}" type="slidenum">
              <a:rPr lang="en-US" smtClean="0"/>
              <a:pPr/>
              <a:t>19</a:t>
            </a:fld>
            <a:endParaRPr lang="en-US" dirty="0"/>
          </a:p>
        </p:txBody>
      </p:sp>
    </p:spTree>
    <p:extLst>
      <p:ext uri="{BB962C8B-B14F-4D97-AF65-F5344CB8AC3E}">
        <p14:creationId xmlns:p14="http://schemas.microsoft.com/office/powerpoint/2010/main" val="140329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E5FB5-B4DA-4188-9C07-0C63FBEFB23E}" type="slidenum">
              <a:rPr lang="en-US" smtClean="0"/>
              <a:pPr/>
              <a:t>20</a:t>
            </a:fld>
            <a:endParaRPr lang="en-US" dirty="0"/>
          </a:p>
        </p:txBody>
      </p:sp>
    </p:spTree>
    <p:extLst>
      <p:ext uri="{BB962C8B-B14F-4D97-AF65-F5344CB8AC3E}">
        <p14:creationId xmlns:p14="http://schemas.microsoft.com/office/powerpoint/2010/main" val="140329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E5FB5-B4DA-4188-9C07-0C63FBEFB23E}" type="slidenum">
              <a:rPr lang="en-US" smtClean="0"/>
              <a:pPr/>
              <a:t>21</a:t>
            </a:fld>
            <a:endParaRPr lang="en-US" dirty="0"/>
          </a:p>
        </p:txBody>
      </p:sp>
    </p:spTree>
    <p:extLst>
      <p:ext uri="{BB962C8B-B14F-4D97-AF65-F5344CB8AC3E}">
        <p14:creationId xmlns:p14="http://schemas.microsoft.com/office/powerpoint/2010/main" val="140329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CE5FB5-B4DA-4188-9C07-0C63FBEFB23E}" type="slidenum">
              <a:rPr lang="en-US" smtClean="0"/>
              <a:pPr/>
              <a:t>22</a:t>
            </a:fld>
            <a:endParaRPr lang="en-US" dirty="0"/>
          </a:p>
        </p:txBody>
      </p:sp>
    </p:spTree>
    <p:extLst>
      <p:ext uri="{BB962C8B-B14F-4D97-AF65-F5344CB8AC3E}">
        <p14:creationId xmlns:p14="http://schemas.microsoft.com/office/powerpoint/2010/main" val="2778496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88810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133308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43111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876937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229068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809239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814467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899057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5233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187281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939391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11/12/2015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567388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685800"/>
          </a:xfrm>
        </p:spPr>
        <p:txBody>
          <a:bodyPr>
            <a:normAutofit/>
          </a:bodyPr>
          <a:lstStyle/>
          <a:p>
            <a:pPr algn="ctr"/>
            <a:r>
              <a:rPr lang="en-US" sz="3600" b="1" dirty="0" smtClean="0">
                <a:latin typeface="Calibri" panose="020F0502020204030204" pitchFamily="34" charset="0"/>
              </a:rPr>
              <a:t>Why So Much Attention on Rubric Quality?</a:t>
            </a:r>
            <a:endParaRPr lang="en-US" sz="3600" b="1" dirty="0">
              <a:latin typeface="Calibri" panose="020F0502020204030204" pitchFamily="34" charset="0"/>
            </a:endParaRPr>
          </a:p>
        </p:txBody>
      </p:sp>
      <p:sp>
        <p:nvSpPr>
          <p:cNvPr id="3" name="Content Placeholder 2"/>
          <p:cNvSpPr>
            <a:spLocks noGrp="1"/>
          </p:cNvSpPr>
          <p:nvPr>
            <p:ph idx="1"/>
          </p:nvPr>
        </p:nvSpPr>
        <p:spPr>
          <a:xfrm>
            <a:off x="0" y="1143000"/>
            <a:ext cx="9144000" cy="5257800"/>
          </a:xfrm>
        </p:spPr>
        <p:txBody>
          <a:bodyPr>
            <a:normAutofit lnSpcReduction="10000"/>
          </a:bodyPr>
          <a:lstStyle/>
          <a:p>
            <a:pPr marL="118872" indent="0" algn="ctr">
              <a:buNone/>
            </a:pPr>
            <a:r>
              <a:rPr lang="en-US" sz="3600" b="1" dirty="0" smtClean="0"/>
              <a:t>CAEP Standard 5, Component 5.2:</a:t>
            </a:r>
          </a:p>
          <a:p>
            <a:pPr marL="118872" indent="0" algn="ctr">
              <a:buNone/>
            </a:pPr>
            <a:endParaRPr lang="en-US" sz="1200" b="1" dirty="0" smtClean="0"/>
          </a:p>
          <a:p>
            <a:pPr marL="118872" indent="0" algn="ctr">
              <a:buNone/>
            </a:pPr>
            <a:r>
              <a:rPr lang="en-US" sz="3600" dirty="0" smtClean="0"/>
              <a:t>The </a:t>
            </a:r>
            <a:r>
              <a:rPr lang="en-US" sz="3600" dirty="0"/>
              <a:t>provider’s </a:t>
            </a:r>
            <a:r>
              <a:rPr lang="en-US" sz="3600" b="1" dirty="0"/>
              <a:t>quality assurance system relies on relevant, verifiable, representative, cumulative and actionable measures</a:t>
            </a:r>
            <a:r>
              <a:rPr lang="en-US" sz="3600" dirty="0"/>
              <a:t>, and produces </a:t>
            </a:r>
            <a:r>
              <a:rPr lang="en-US" sz="3600" b="1" dirty="0"/>
              <a:t>empirical evidence that interpretations of data are valid and </a:t>
            </a:r>
            <a:r>
              <a:rPr lang="en-US" sz="3600" b="1" dirty="0" smtClean="0"/>
              <a:t>consistent </a:t>
            </a:r>
            <a:r>
              <a:rPr lang="en-US" sz="3600" dirty="0"/>
              <a:t>[</a:t>
            </a:r>
            <a:r>
              <a:rPr lang="en-US" sz="3600" i="1" dirty="0" smtClean="0"/>
              <a:t>emphasis added</a:t>
            </a:r>
            <a:r>
              <a:rPr lang="en-US" sz="3600" dirty="0" smtClean="0"/>
              <a:t>].</a:t>
            </a:r>
          </a:p>
          <a:p>
            <a:pPr marL="118872" indent="0" algn="ctr">
              <a:buNone/>
            </a:pPr>
            <a:endParaRPr lang="en-US" sz="3600" dirty="0" smtClean="0"/>
          </a:p>
          <a:p>
            <a:pPr marL="118872" indent="0" algn="ctr">
              <a:buNone/>
            </a:pPr>
            <a:r>
              <a:rPr lang="en-US" sz="3600" dirty="0" smtClean="0"/>
              <a:t>And…</a:t>
            </a:r>
            <a:endParaRPr lang="en-US" sz="3600" dirty="0"/>
          </a:p>
        </p:txBody>
      </p:sp>
    </p:spTree>
    <p:extLst>
      <p:ext uri="{BB962C8B-B14F-4D97-AF65-F5344CB8AC3E}">
        <p14:creationId xmlns:p14="http://schemas.microsoft.com/office/powerpoint/2010/main" val="1375534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pPr algn="ctr"/>
            <a:r>
              <a:rPr lang="en-US" b="1" dirty="0" smtClean="0"/>
              <a:t>Use of Performance Level Labels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7853310"/>
              </p:ext>
            </p:extLst>
          </p:nvPr>
        </p:nvGraphicFramePr>
        <p:xfrm>
          <a:off x="228600" y="1295400"/>
          <a:ext cx="8610600" cy="3612388"/>
        </p:xfrm>
        <a:graphic>
          <a:graphicData uri="http://schemas.openxmlformats.org/drawingml/2006/table">
            <a:tbl>
              <a:tblPr firstRow="1" bandRow="1">
                <a:tableStyleId>{5C22544A-7EE6-4342-B048-85BDC9FD1C3A}</a:tableStyleId>
              </a:tblPr>
              <a:tblGrid>
                <a:gridCol w="2152650"/>
                <a:gridCol w="2152650"/>
                <a:gridCol w="2152650"/>
                <a:gridCol w="2152650"/>
              </a:tblGrid>
              <a:tr h="0">
                <a:tc>
                  <a:txBody>
                    <a:bodyPr/>
                    <a:lstStyle/>
                    <a:p>
                      <a:pPr marL="0" marR="0">
                        <a:lnSpc>
                          <a:spcPct val="115000"/>
                        </a:lnSpc>
                        <a:spcBef>
                          <a:spcPts val="0"/>
                        </a:spcBef>
                        <a:spcAft>
                          <a:spcPts val="0"/>
                        </a:spcAft>
                      </a:pPr>
                      <a:r>
                        <a:rPr lang="en-US" sz="1600" b="1" dirty="0">
                          <a:solidFill>
                            <a:schemeClr val="tx1"/>
                          </a:solidFill>
                          <a:effectLst/>
                          <a:latin typeface="Calibri"/>
                          <a:ea typeface="Calibri"/>
                          <a:cs typeface="Times New Roman"/>
                        </a:rPr>
                        <a:t>Criteria</a:t>
                      </a:r>
                    </a:p>
                  </a:txBody>
                  <a:tcPr marL="68580" marR="68580" marT="0" marB="0"/>
                </a:tc>
                <a:tc>
                  <a:txBody>
                    <a:bodyPr/>
                    <a:lstStyle/>
                    <a:p>
                      <a:pPr marL="0" marR="0">
                        <a:lnSpc>
                          <a:spcPct val="115000"/>
                        </a:lnSpc>
                        <a:spcBef>
                          <a:spcPts val="0"/>
                        </a:spcBef>
                        <a:spcAft>
                          <a:spcPts val="0"/>
                        </a:spcAft>
                      </a:pPr>
                      <a:r>
                        <a:rPr lang="en-US" sz="1600" b="1" dirty="0">
                          <a:solidFill>
                            <a:schemeClr val="tx1"/>
                          </a:solidFill>
                          <a:effectLst/>
                          <a:latin typeface="Calibri"/>
                          <a:ea typeface="Calibri"/>
                          <a:cs typeface="Times New Roman"/>
                        </a:rPr>
                        <a:t>Unacceptable</a:t>
                      </a:r>
                    </a:p>
                  </a:txBody>
                  <a:tcPr marL="68580" marR="68580" marT="0" marB="0"/>
                </a:tc>
                <a:tc>
                  <a:txBody>
                    <a:bodyPr/>
                    <a:lstStyle/>
                    <a:p>
                      <a:pPr marL="0" marR="0">
                        <a:lnSpc>
                          <a:spcPct val="115000"/>
                        </a:lnSpc>
                        <a:spcBef>
                          <a:spcPts val="0"/>
                        </a:spcBef>
                        <a:spcAft>
                          <a:spcPts val="0"/>
                        </a:spcAft>
                      </a:pPr>
                      <a:r>
                        <a:rPr lang="en-US" sz="1600" b="1">
                          <a:solidFill>
                            <a:schemeClr val="tx1"/>
                          </a:solidFill>
                          <a:effectLst/>
                          <a:latin typeface="Calibri"/>
                          <a:ea typeface="Calibri"/>
                          <a:cs typeface="Times New Roman"/>
                        </a:rPr>
                        <a:t>Acceptable</a:t>
                      </a:r>
                    </a:p>
                  </a:txBody>
                  <a:tcPr marL="68580" marR="68580" marT="0" marB="0"/>
                </a:tc>
                <a:tc>
                  <a:txBody>
                    <a:bodyPr/>
                    <a:lstStyle/>
                    <a:p>
                      <a:pPr marL="0" marR="0">
                        <a:lnSpc>
                          <a:spcPct val="115000"/>
                        </a:lnSpc>
                        <a:spcBef>
                          <a:spcPts val="0"/>
                        </a:spcBef>
                        <a:spcAft>
                          <a:spcPts val="0"/>
                        </a:spcAft>
                      </a:pPr>
                      <a:r>
                        <a:rPr lang="en-US" sz="1600" b="1">
                          <a:solidFill>
                            <a:schemeClr val="tx1"/>
                          </a:solidFill>
                          <a:effectLst/>
                          <a:latin typeface="Calibri"/>
                          <a:ea typeface="Calibri"/>
                          <a:cs typeface="Times New Roman"/>
                        </a:rPr>
                        <a:t>Target</a:t>
                      </a:r>
                    </a:p>
                  </a:txBody>
                  <a:tcPr marL="68580" marR="68580" marT="0" marB="0"/>
                </a:tc>
              </a:tr>
              <a:tr h="370840">
                <a:tc>
                  <a:txBody>
                    <a:bodyPr/>
                    <a:lstStyle/>
                    <a:p>
                      <a:pPr marL="0" marR="0" lvl="0" indent="0">
                        <a:lnSpc>
                          <a:spcPct val="115000"/>
                        </a:lnSpc>
                        <a:spcBef>
                          <a:spcPts val="0"/>
                        </a:spcBef>
                        <a:spcAft>
                          <a:spcPts val="0"/>
                        </a:spcAft>
                        <a:buFont typeface="+mj-lt"/>
                        <a:buNone/>
                      </a:pPr>
                      <a:r>
                        <a:rPr lang="en-US" sz="1600" b="1" dirty="0">
                          <a:solidFill>
                            <a:schemeClr val="tx1"/>
                          </a:solidFill>
                          <a:effectLst/>
                          <a:latin typeface="Calibri"/>
                          <a:ea typeface="Calibri"/>
                          <a:cs typeface="Times New Roman"/>
                        </a:rPr>
                        <a:t>Analyze Assessment Data</a:t>
                      </a:r>
                    </a:p>
                  </a:txBody>
                  <a:tcPr marL="68580" marR="68580" marT="0" marB="0"/>
                </a:tc>
                <a:tc>
                  <a:txBody>
                    <a:bodyPr/>
                    <a:lstStyle/>
                    <a:p>
                      <a:pPr marL="0" marR="0">
                        <a:lnSpc>
                          <a:spcPct val="115000"/>
                        </a:lnSpc>
                        <a:spcBef>
                          <a:spcPts val="0"/>
                        </a:spcBef>
                        <a:spcAft>
                          <a:spcPts val="0"/>
                        </a:spcAft>
                      </a:pPr>
                      <a:r>
                        <a:rPr lang="en-US" sz="1600" b="1" dirty="0">
                          <a:solidFill>
                            <a:schemeClr val="tx1"/>
                          </a:solidFill>
                          <a:effectLst/>
                          <a:latin typeface="Calibri"/>
                          <a:ea typeface="Calibri"/>
                          <a:cs typeface="Times New Roman"/>
                        </a:rPr>
                        <a:t>Fails to analyze and apply data</a:t>
                      </a:r>
                      <a:r>
                        <a:rPr lang="en-US" sz="1600" b="0" dirty="0">
                          <a:solidFill>
                            <a:schemeClr val="tx1"/>
                          </a:solidFill>
                          <a:effectLst/>
                          <a:latin typeface="Calibri"/>
                          <a:ea typeface="Calibri"/>
                          <a:cs typeface="Times New Roman"/>
                        </a:rPr>
                        <a:t> from multiple assessments and measures to diagnose students’ learning needs, inform instruction based on those needs, and drive the learning process in </a:t>
                      </a:r>
                      <a:r>
                        <a:rPr lang="en-US" sz="1600" b="1" dirty="0">
                          <a:solidFill>
                            <a:schemeClr val="tx1"/>
                          </a:solidFill>
                          <a:effectLst/>
                          <a:latin typeface="Calibri"/>
                          <a:ea typeface="Calibri"/>
                          <a:cs typeface="Times New Roman"/>
                        </a:rPr>
                        <a:t>a manner that documents acceptable performance.</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Analyzes and applies data from multiple assessments and measures to diagnose students’ learning needs, informs instruction based on those needs, and drives the learning process </a:t>
                      </a:r>
                      <a:r>
                        <a:rPr lang="en-US" sz="1600" b="1" dirty="0">
                          <a:solidFill>
                            <a:schemeClr val="tx1"/>
                          </a:solidFill>
                          <a:effectLst/>
                          <a:latin typeface="Calibri"/>
                          <a:ea typeface="Calibri"/>
                          <a:cs typeface="Times New Roman"/>
                        </a:rPr>
                        <a:t>in a manner that documents acceptable performance.</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Analyzes and applies data from multiple assessments and measures to diagnose students’ learning needs, informs instruction based on those needs, and drives the learning process </a:t>
                      </a:r>
                      <a:r>
                        <a:rPr lang="en-US" sz="1600" b="1" dirty="0">
                          <a:solidFill>
                            <a:schemeClr val="tx1"/>
                          </a:solidFill>
                          <a:effectLst/>
                          <a:latin typeface="Calibri"/>
                          <a:ea typeface="Calibri"/>
                          <a:cs typeface="Times New Roman"/>
                        </a:rPr>
                        <a:t>in a manner that documents targeted performance.</a:t>
                      </a:r>
                    </a:p>
                  </a:txBody>
                  <a:tcPr marL="68580" marR="68580" marT="0" marB="0"/>
                </a:tc>
              </a:tr>
            </a:tbl>
          </a:graphicData>
        </a:graphic>
      </p:graphicFrame>
    </p:spTree>
    <p:extLst>
      <p:ext uri="{BB962C8B-B14F-4D97-AF65-F5344CB8AC3E}">
        <p14:creationId xmlns:p14="http://schemas.microsoft.com/office/powerpoint/2010/main" val="1589968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pPr algn="ctr"/>
            <a:r>
              <a:rPr lang="en-US" b="1" dirty="0" smtClean="0"/>
              <a:t>Use of Surrogates for Performance Levels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0761006"/>
              </p:ext>
            </p:extLst>
          </p:nvPr>
        </p:nvGraphicFramePr>
        <p:xfrm>
          <a:off x="304800" y="1447800"/>
          <a:ext cx="8382000" cy="1524000"/>
        </p:xfrm>
        <a:graphic>
          <a:graphicData uri="http://schemas.openxmlformats.org/drawingml/2006/table">
            <a:tbl>
              <a:tblPr firstRow="1" bandRow="1">
                <a:tableStyleId>{5C22544A-7EE6-4342-B048-85BDC9FD1C3A}</a:tableStyleId>
              </a:tblPr>
              <a:tblGrid>
                <a:gridCol w="1645920"/>
                <a:gridCol w="1645920"/>
                <a:gridCol w="1645920"/>
                <a:gridCol w="1645920"/>
                <a:gridCol w="1798320"/>
              </a:tblGrid>
              <a:tr h="280277">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Criterion</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Unsatisfactory</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Developing</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Proficient</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Distinguished</a:t>
                      </a:r>
                    </a:p>
                  </a:txBody>
                  <a:tcPr marL="68580" marR="68580" marT="0" marB="0"/>
                </a:tc>
              </a:tr>
              <a:tr h="1243723">
                <a:tc>
                  <a:txBody>
                    <a:bodyPr/>
                    <a:lstStyle/>
                    <a:p>
                      <a:pPr marL="0" marR="0" lvl="0" indent="0">
                        <a:lnSpc>
                          <a:spcPct val="115000"/>
                        </a:lnSpc>
                        <a:spcBef>
                          <a:spcPts val="0"/>
                        </a:spcBef>
                        <a:spcAft>
                          <a:spcPts val="0"/>
                        </a:spcAft>
                        <a:buFont typeface="+mj-lt"/>
                        <a:buNone/>
                      </a:pPr>
                      <a:r>
                        <a:rPr lang="en-US" sz="1600" b="1" dirty="0" smtClean="0">
                          <a:effectLst/>
                          <a:latin typeface="Calibri"/>
                          <a:ea typeface="Calibri"/>
                          <a:cs typeface="Times New Roman"/>
                        </a:rPr>
                        <a:t>Quality of Writing</a:t>
                      </a:r>
                      <a:endParaRPr lang="en-US" sz="16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latin typeface="Calibri"/>
                          <a:ea typeface="Calibri"/>
                          <a:cs typeface="Times New Roman"/>
                        </a:rPr>
                        <a:t>Poorly written</a:t>
                      </a:r>
                    </a:p>
                  </a:txBody>
                  <a:tcPr marL="68580" marR="68580" marT="0" marB="0"/>
                </a:tc>
                <a:tc>
                  <a:txBody>
                    <a:bodyPr/>
                    <a:lstStyle/>
                    <a:p>
                      <a:pPr marL="0" marR="0">
                        <a:lnSpc>
                          <a:spcPct val="115000"/>
                        </a:lnSpc>
                        <a:spcBef>
                          <a:spcPts val="0"/>
                        </a:spcBef>
                        <a:spcAft>
                          <a:spcPts val="0"/>
                        </a:spcAft>
                      </a:pPr>
                      <a:r>
                        <a:rPr lang="en-US" sz="1600" dirty="0">
                          <a:effectLst/>
                          <a:latin typeface="Calibri"/>
                          <a:ea typeface="Calibri"/>
                          <a:cs typeface="Times New Roman"/>
                        </a:rPr>
                        <a:t>Satisfactorily written</a:t>
                      </a:r>
                    </a:p>
                  </a:txBody>
                  <a:tcPr marL="68580" marR="68580" marT="0" marB="0"/>
                </a:tc>
                <a:tc>
                  <a:txBody>
                    <a:bodyPr/>
                    <a:lstStyle/>
                    <a:p>
                      <a:pPr marL="0" marR="0">
                        <a:lnSpc>
                          <a:spcPct val="115000"/>
                        </a:lnSpc>
                        <a:spcBef>
                          <a:spcPts val="0"/>
                        </a:spcBef>
                        <a:spcAft>
                          <a:spcPts val="0"/>
                        </a:spcAft>
                      </a:pPr>
                      <a:r>
                        <a:rPr lang="en-US" sz="1600" dirty="0">
                          <a:effectLst/>
                          <a:latin typeface="Calibri"/>
                          <a:ea typeface="Calibri"/>
                          <a:cs typeface="Times New Roman"/>
                        </a:rPr>
                        <a:t>Well written</a:t>
                      </a:r>
                    </a:p>
                  </a:txBody>
                  <a:tcPr marL="68580" marR="68580" marT="0" marB="0"/>
                </a:tc>
                <a:tc>
                  <a:txBody>
                    <a:bodyPr/>
                    <a:lstStyle/>
                    <a:p>
                      <a:pPr marL="0" marR="0">
                        <a:lnSpc>
                          <a:spcPct val="115000"/>
                        </a:lnSpc>
                        <a:spcBef>
                          <a:spcPts val="0"/>
                        </a:spcBef>
                        <a:spcAft>
                          <a:spcPts val="0"/>
                        </a:spcAft>
                      </a:pPr>
                      <a:r>
                        <a:rPr lang="en-US" sz="1600" dirty="0">
                          <a:effectLst/>
                          <a:latin typeface="Calibri"/>
                          <a:ea typeface="Calibri"/>
                          <a:cs typeface="Times New Roman"/>
                        </a:rPr>
                        <a:t>Very well written</a:t>
                      </a:r>
                    </a:p>
                  </a:txBody>
                  <a:tcPr marL="68580" marR="68580" marT="0" marB="0"/>
                </a:tc>
              </a:tr>
            </a:tbl>
          </a:graphicData>
        </a:graphic>
      </p:graphicFrame>
    </p:spTree>
    <p:extLst>
      <p:ext uri="{BB962C8B-B14F-4D97-AF65-F5344CB8AC3E}">
        <p14:creationId xmlns:p14="http://schemas.microsoft.com/office/powerpoint/2010/main" val="2627610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pPr algn="ctr"/>
            <a:r>
              <a:rPr lang="en-US" b="1" dirty="0" smtClean="0"/>
              <a:t>Use of Inconsequential Terms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1125505"/>
              </p:ext>
            </p:extLst>
          </p:nvPr>
        </p:nvGraphicFramePr>
        <p:xfrm>
          <a:off x="381000" y="1752600"/>
          <a:ext cx="8077200" cy="2036826"/>
        </p:xfrm>
        <a:graphic>
          <a:graphicData uri="http://schemas.openxmlformats.org/drawingml/2006/table">
            <a:tbl>
              <a:tblPr firstRow="1" bandRow="1">
                <a:tableStyleId>{5C22544A-7EE6-4342-B048-85BDC9FD1C3A}</a:tableStyleId>
              </a:tblPr>
              <a:tblGrid>
                <a:gridCol w="2019300"/>
                <a:gridCol w="2019300"/>
                <a:gridCol w="2019300"/>
                <a:gridCol w="2019300"/>
              </a:tblGrid>
              <a:tr h="370840">
                <a:tc>
                  <a:txBody>
                    <a:bodyPr/>
                    <a:lstStyle/>
                    <a:p>
                      <a:pPr marL="0" marR="0">
                        <a:lnSpc>
                          <a:spcPct val="115000"/>
                        </a:lnSpc>
                        <a:spcBef>
                          <a:spcPts val="0"/>
                        </a:spcBef>
                        <a:spcAft>
                          <a:spcPts val="0"/>
                        </a:spcAft>
                      </a:pPr>
                      <a:r>
                        <a:rPr lang="en-US" sz="1600" b="1" dirty="0">
                          <a:solidFill>
                            <a:schemeClr val="tx1"/>
                          </a:solidFill>
                          <a:effectLst/>
                          <a:latin typeface="Calibri"/>
                          <a:ea typeface="Calibri"/>
                          <a:cs typeface="Times New Roman"/>
                        </a:rPr>
                        <a:t>Criteria</a:t>
                      </a:r>
                    </a:p>
                  </a:txBody>
                  <a:tcPr marL="68580" marR="68580" marT="0" marB="0"/>
                </a:tc>
                <a:tc>
                  <a:txBody>
                    <a:bodyPr/>
                    <a:lstStyle/>
                    <a:p>
                      <a:pPr marL="0" marR="0">
                        <a:lnSpc>
                          <a:spcPct val="115000"/>
                        </a:lnSpc>
                        <a:spcBef>
                          <a:spcPts val="0"/>
                        </a:spcBef>
                        <a:spcAft>
                          <a:spcPts val="0"/>
                        </a:spcAft>
                      </a:pPr>
                      <a:r>
                        <a:rPr lang="en-US" sz="1600" b="1" dirty="0">
                          <a:solidFill>
                            <a:schemeClr val="tx1"/>
                          </a:solidFill>
                          <a:effectLst/>
                          <a:latin typeface="Calibri"/>
                          <a:ea typeface="Calibri"/>
                          <a:cs typeface="Times New Roman"/>
                        </a:rPr>
                        <a:t>Unacceptable</a:t>
                      </a:r>
                    </a:p>
                  </a:txBody>
                  <a:tcPr marL="68580" marR="68580" marT="0" marB="0"/>
                </a:tc>
                <a:tc>
                  <a:txBody>
                    <a:bodyPr/>
                    <a:lstStyle/>
                    <a:p>
                      <a:pPr marL="0" marR="0">
                        <a:lnSpc>
                          <a:spcPct val="115000"/>
                        </a:lnSpc>
                        <a:spcBef>
                          <a:spcPts val="0"/>
                        </a:spcBef>
                        <a:spcAft>
                          <a:spcPts val="0"/>
                        </a:spcAft>
                      </a:pPr>
                      <a:r>
                        <a:rPr lang="en-US" sz="1600" b="1" dirty="0">
                          <a:solidFill>
                            <a:schemeClr val="tx1"/>
                          </a:solidFill>
                          <a:effectLst/>
                          <a:latin typeface="Calibri"/>
                          <a:ea typeface="Calibri"/>
                          <a:cs typeface="Times New Roman"/>
                        </a:rPr>
                        <a:t>Acceptable</a:t>
                      </a:r>
                    </a:p>
                  </a:txBody>
                  <a:tcPr marL="68580" marR="68580" marT="0" marB="0"/>
                </a:tc>
                <a:tc>
                  <a:txBody>
                    <a:bodyPr/>
                    <a:lstStyle/>
                    <a:p>
                      <a:pPr marL="0" marR="0">
                        <a:lnSpc>
                          <a:spcPct val="115000"/>
                        </a:lnSpc>
                        <a:spcBef>
                          <a:spcPts val="0"/>
                        </a:spcBef>
                        <a:spcAft>
                          <a:spcPts val="0"/>
                        </a:spcAft>
                      </a:pPr>
                      <a:r>
                        <a:rPr lang="en-US" sz="1600" b="1" dirty="0">
                          <a:solidFill>
                            <a:schemeClr val="tx1"/>
                          </a:solidFill>
                          <a:effectLst/>
                          <a:latin typeface="Calibri"/>
                          <a:ea typeface="Calibri"/>
                          <a:cs typeface="Times New Roman"/>
                        </a:rPr>
                        <a:t>Target</a:t>
                      </a:r>
                    </a:p>
                  </a:txBody>
                  <a:tcPr marL="68580" marR="68580" marT="0" marB="0"/>
                </a:tc>
              </a:tr>
              <a:tr h="370840">
                <a:tc>
                  <a:txBody>
                    <a:bodyPr/>
                    <a:lstStyle/>
                    <a:p>
                      <a:pPr marL="0" marR="0" lvl="0" indent="0">
                        <a:lnSpc>
                          <a:spcPct val="115000"/>
                        </a:lnSpc>
                        <a:spcBef>
                          <a:spcPts val="0"/>
                        </a:spcBef>
                        <a:spcAft>
                          <a:spcPts val="0"/>
                        </a:spcAft>
                        <a:buFont typeface="+mj-lt"/>
                        <a:buNone/>
                      </a:pPr>
                      <a:r>
                        <a:rPr lang="en-US" sz="1600" b="1" dirty="0">
                          <a:solidFill>
                            <a:schemeClr val="tx1"/>
                          </a:solidFill>
                          <a:effectLst/>
                          <a:latin typeface="Calibri"/>
                          <a:ea typeface="Calibri"/>
                          <a:cs typeface="Times New Roman"/>
                        </a:rPr>
                        <a:t>Alignment of Assessment to Learning Outcome(s)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The content of the test is not appropriate for this learning activity and is not described in an accurate manner.</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The content of the test is appropriate for this learning activity and is </a:t>
                      </a:r>
                      <a:r>
                        <a:rPr lang="en-US" sz="1600" b="1" dirty="0">
                          <a:solidFill>
                            <a:schemeClr val="tx1"/>
                          </a:solidFill>
                          <a:effectLst/>
                          <a:latin typeface="Calibri"/>
                          <a:ea typeface="Calibri"/>
                          <a:cs typeface="Times New Roman"/>
                        </a:rPr>
                        <a:t>described in an accurate manner</a:t>
                      </a:r>
                      <a:r>
                        <a:rPr lang="en-US" sz="1600" b="0" dirty="0">
                          <a:solidFill>
                            <a:schemeClr val="tx1"/>
                          </a:solidFill>
                          <a:effectLst/>
                          <a:latin typeface="Calibri"/>
                          <a:ea typeface="Calibri"/>
                          <a:cs typeface="Times New Roman"/>
                        </a:rPr>
                        <a:t>.</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The content of the test is appropriate for this learning activity and is </a:t>
                      </a:r>
                      <a:r>
                        <a:rPr lang="en-US" sz="1600" b="1" dirty="0">
                          <a:solidFill>
                            <a:schemeClr val="tx1"/>
                          </a:solidFill>
                          <a:effectLst/>
                          <a:latin typeface="Calibri"/>
                          <a:ea typeface="Calibri"/>
                          <a:cs typeface="Times New Roman"/>
                        </a:rPr>
                        <a:t>clearly described in an accurate manner</a:t>
                      </a:r>
                      <a:r>
                        <a:rPr lang="en-US" sz="1600" b="0" dirty="0">
                          <a:solidFill>
                            <a:schemeClr val="tx1"/>
                          </a:solidFill>
                          <a:effectLst/>
                          <a:latin typeface="Calibri"/>
                          <a:ea typeface="Calibri"/>
                          <a:cs typeface="Times New Roman"/>
                        </a:rPr>
                        <a:t>.</a:t>
                      </a:r>
                    </a:p>
                  </a:txBody>
                  <a:tcPr marL="68580" marR="68580" marT="0" marB="0"/>
                </a:tc>
              </a:tr>
            </a:tbl>
          </a:graphicData>
        </a:graphic>
      </p:graphicFrame>
    </p:spTree>
    <p:extLst>
      <p:ext uri="{BB962C8B-B14F-4D97-AF65-F5344CB8AC3E}">
        <p14:creationId xmlns:p14="http://schemas.microsoft.com/office/powerpoint/2010/main" val="1183727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pPr algn="ctr"/>
            <a:r>
              <a:rPr lang="en-US" b="1" dirty="0" smtClean="0"/>
              <a:t>Failure to Maintain Integrity of Target Learning Outcomes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8118697"/>
              </p:ext>
            </p:extLst>
          </p:nvPr>
        </p:nvGraphicFramePr>
        <p:xfrm>
          <a:off x="152400" y="1219200"/>
          <a:ext cx="8839200" cy="2133600"/>
        </p:xfrm>
        <a:graphic>
          <a:graphicData uri="http://schemas.openxmlformats.org/drawingml/2006/table">
            <a:tbl>
              <a:tblPr firstRow="1" bandRow="1">
                <a:tableStyleId>{5C22544A-7EE6-4342-B048-85BDC9FD1C3A}</a:tableStyleId>
              </a:tblPr>
              <a:tblGrid>
                <a:gridCol w="1447800"/>
                <a:gridCol w="1676400"/>
                <a:gridCol w="1828800"/>
                <a:gridCol w="1752600"/>
                <a:gridCol w="2133600"/>
              </a:tblGrid>
              <a:tr h="354475">
                <a:tc>
                  <a:txBody>
                    <a:bodyPr/>
                    <a:lstStyle/>
                    <a:p>
                      <a:pPr marL="0" marR="0" algn="ctr">
                        <a:lnSpc>
                          <a:spcPct val="115000"/>
                        </a:lnSpc>
                        <a:spcBef>
                          <a:spcPts val="0"/>
                        </a:spcBef>
                        <a:spcAft>
                          <a:spcPts val="0"/>
                        </a:spcAft>
                      </a:pPr>
                      <a:r>
                        <a:rPr lang="en-US" sz="1800" b="1" dirty="0">
                          <a:solidFill>
                            <a:schemeClr val="tx1"/>
                          </a:solidFill>
                          <a:effectLst/>
                          <a:latin typeface="Calibri"/>
                          <a:ea typeface="Calibri"/>
                          <a:cs typeface="Times New Roman"/>
                        </a:rPr>
                        <a:t>Criterion</a:t>
                      </a:r>
                    </a:p>
                  </a:txBody>
                  <a:tcPr marL="68580" marR="68580" marT="0" marB="0"/>
                </a:tc>
                <a:tc>
                  <a:txBody>
                    <a:bodyPr/>
                    <a:lstStyle/>
                    <a:p>
                      <a:pPr marL="0" marR="0" algn="ctr">
                        <a:lnSpc>
                          <a:spcPct val="115000"/>
                        </a:lnSpc>
                        <a:spcBef>
                          <a:spcPts val="0"/>
                        </a:spcBef>
                        <a:spcAft>
                          <a:spcPts val="0"/>
                        </a:spcAft>
                      </a:pPr>
                      <a:r>
                        <a:rPr lang="en-US" sz="1800" b="1" dirty="0">
                          <a:solidFill>
                            <a:schemeClr val="tx1"/>
                          </a:solidFill>
                          <a:effectLst/>
                          <a:latin typeface="Calibri"/>
                          <a:ea typeface="Calibri"/>
                          <a:cs typeface="Times New Roman"/>
                        </a:rPr>
                        <a:t>Unsatisfactory</a:t>
                      </a:r>
                    </a:p>
                  </a:txBody>
                  <a:tcPr marL="68580" marR="68580" marT="0" marB="0"/>
                </a:tc>
                <a:tc>
                  <a:txBody>
                    <a:bodyPr/>
                    <a:lstStyle/>
                    <a:p>
                      <a:pPr marL="0" marR="0" algn="ctr">
                        <a:lnSpc>
                          <a:spcPct val="115000"/>
                        </a:lnSpc>
                        <a:spcBef>
                          <a:spcPts val="0"/>
                        </a:spcBef>
                        <a:spcAft>
                          <a:spcPts val="0"/>
                        </a:spcAft>
                      </a:pPr>
                      <a:r>
                        <a:rPr lang="en-US" sz="1800" b="1" dirty="0">
                          <a:solidFill>
                            <a:schemeClr val="tx1"/>
                          </a:solidFill>
                          <a:effectLst/>
                          <a:latin typeface="Calibri"/>
                          <a:ea typeface="Calibri"/>
                          <a:cs typeface="Times New Roman"/>
                        </a:rPr>
                        <a:t>Developing</a:t>
                      </a:r>
                    </a:p>
                  </a:txBody>
                  <a:tcPr marL="68580" marR="68580" marT="0" marB="0"/>
                </a:tc>
                <a:tc>
                  <a:txBody>
                    <a:bodyPr/>
                    <a:lstStyle/>
                    <a:p>
                      <a:pPr marL="0" marR="0" algn="ctr">
                        <a:lnSpc>
                          <a:spcPct val="115000"/>
                        </a:lnSpc>
                        <a:spcBef>
                          <a:spcPts val="0"/>
                        </a:spcBef>
                        <a:spcAft>
                          <a:spcPts val="0"/>
                        </a:spcAft>
                      </a:pPr>
                      <a:r>
                        <a:rPr lang="en-US" sz="1800" b="1" dirty="0">
                          <a:solidFill>
                            <a:schemeClr val="tx1"/>
                          </a:solidFill>
                          <a:effectLst/>
                          <a:latin typeface="Calibri"/>
                          <a:ea typeface="Calibri"/>
                          <a:cs typeface="Times New Roman"/>
                        </a:rPr>
                        <a:t>Proficient</a:t>
                      </a:r>
                    </a:p>
                  </a:txBody>
                  <a:tcPr marL="68580" marR="68580" marT="0" marB="0"/>
                </a:tc>
                <a:tc>
                  <a:txBody>
                    <a:bodyPr/>
                    <a:lstStyle/>
                    <a:p>
                      <a:pPr marL="0" marR="0" algn="ctr">
                        <a:lnSpc>
                          <a:spcPct val="115000"/>
                        </a:lnSpc>
                        <a:spcBef>
                          <a:spcPts val="0"/>
                        </a:spcBef>
                        <a:spcAft>
                          <a:spcPts val="0"/>
                        </a:spcAft>
                      </a:pPr>
                      <a:r>
                        <a:rPr lang="en-US" sz="1800" b="1" dirty="0">
                          <a:solidFill>
                            <a:schemeClr val="tx1"/>
                          </a:solidFill>
                          <a:effectLst/>
                          <a:latin typeface="Calibri"/>
                          <a:ea typeface="Calibri"/>
                          <a:cs typeface="Times New Roman"/>
                        </a:rPr>
                        <a:t>Distinguished</a:t>
                      </a:r>
                    </a:p>
                  </a:txBody>
                  <a:tcPr marL="68580" marR="68580" marT="0" marB="0"/>
                </a:tc>
              </a:tr>
              <a:tr h="1779125">
                <a:tc>
                  <a:txBody>
                    <a:bodyPr/>
                    <a:lstStyle/>
                    <a:p>
                      <a:pPr marL="0" marR="0" lvl="0" indent="0">
                        <a:lnSpc>
                          <a:spcPct val="115000"/>
                        </a:lnSpc>
                        <a:spcBef>
                          <a:spcPts val="0"/>
                        </a:spcBef>
                        <a:spcAft>
                          <a:spcPts val="0"/>
                        </a:spcAft>
                        <a:buFont typeface="+mj-lt"/>
                        <a:buNone/>
                      </a:pPr>
                      <a:r>
                        <a:rPr lang="en-US" sz="1600" b="1" dirty="0">
                          <a:solidFill>
                            <a:schemeClr val="tx1"/>
                          </a:solidFill>
                          <a:effectLst/>
                          <a:latin typeface="Calibri"/>
                          <a:ea typeface="Calibri"/>
                          <a:cs typeface="Times New Roman"/>
                        </a:rPr>
                        <a:t>Alignment to Applicable State P-12 Standards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No reference to applicable state P-12 standards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Referenced state P-12 </a:t>
                      </a:r>
                      <a:r>
                        <a:rPr lang="en-US" sz="1600" b="0" dirty="0" smtClean="0">
                          <a:solidFill>
                            <a:schemeClr val="tx1"/>
                          </a:solidFill>
                          <a:effectLst/>
                          <a:latin typeface="Calibri"/>
                          <a:ea typeface="Calibri"/>
                          <a:cs typeface="Times New Roman"/>
                        </a:rPr>
                        <a:t>standards are </a:t>
                      </a:r>
                      <a:r>
                        <a:rPr lang="en-US" sz="1600" b="0" dirty="0">
                          <a:solidFill>
                            <a:schemeClr val="tx1"/>
                          </a:solidFill>
                          <a:effectLst/>
                          <a:latin typeface="Calibri"/>
                          <a:ea typeface="Calibri"/>
                          <a:cs typeface="Times New Roman"/>
                        </a:rPr>
                        <a:t>not aligned with the lesson objectives and are not age-appropriate</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Referenced state P-12 standards are age-appropriate </a:t>
                      </a:r>
                      <a:r>
                        <a:rPr lang="en-US" sz="1600" b="1" dirty="0">
                          <a:solidFill>
                            <a:schemeClr val="tx1"/>
                          </a:solidFill>
                          <a:effectLst/>
                          <a:latin typeface="Calibri"/>
                          <a:ea typeface="Calibri"/>
                          <a:cs typeface="Times New Roman"/>
                        </a:rPr>
                        <a:t>but are not aligned to the learning objectives.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Referenced state P-12 standards are age-appropriate and are aligned to the learning objectives.</a:t>
                      </a:r>
                    </a:p>
                  </a:txBody>
                  <a:tcPr marL="68580" marR="68580" marT="0" marB="0"/>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488416180"/>
              </p:ext>
            </p:extLst>
          </p:nvPr>
        </p:nvGraphicFramePr>
        <p:xfrm>
          <a:off x="152400" y="3505200"/>
          <a:ext cx="8762999" cy="2317242"/>
        </p:xfrm>
        <a:graphic>
          <a:graphicData uri="http://schemas.openxmlformats.org/drawingml/2006/table">
            <a:tbl>
              <a:tblPr firstRow="1" bandRow="1">
                <a:tableStyleId>{5C22544A-7EE6-4342-B048-85BDC9FD1C3A}</a:tableStyleId>
              </a:tblPr>
              <a:tblGrid>
                <a:gridCol w="1379361"/>
                <a:gridCol w="1703917"/>
                <a:gridCol w="1869722"/>
                <a:gridCol w="1752600"/>
                <a:gridCol w="2057399"/>
              </a:tblGrid>
              <a:tr h="370840">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Criterion</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Unsatisfactory</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Developing</a:t>
                      </a:r>
                    </a:p>
                  </a:txBody>
                  <a:tcPr marL="68580" marR="68580" marT="0" marB="0"/>
                </a:tc>
                <a:tc>
                  <a:txBody>
                    <a:bodyPr/>
                    <a:lstStyle/>
                    <a:p>
                      <a:pPr marL="0" marR="0" algn="ctr">
                        <a:lnSpc>
                          <a:spcPct val="115000"/>
                        </a:lnSpc>
                        <a:spcBef>
                          <a:spcPts val="0"/>
                        </a:spcBef>
                        <a:spcAft>
                          <a:spcPts val="0"/>
                        </a:spcAft>
                      </a:pPr>
                      <a:r>
                        <a:rPr lang="en-US" sz="1600" b="1">
                          <a:solidFill>
                            <a:schemeClr val="tx1"/>
                          </a:solidFill>
                          <a:effectLst/>
                          <a:latin typeface="Calibri"/>
                          <a:ea typeface="Calibri"/>
                          <a:cs typeface="Times New Roman"/>
                        </a:rPr>
                        <a:t>Proficient</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Distinguished</a:t>
                      </a:r>
                    </a:p>
                  </a:txBody>
                  <a:tcPr marL="68580" marR="68580" marT="0" marB="0"/>
                </a:tc>
              </a:tr>
              <a:tr h="370840">
                <a:tc>
                  <a:txBody>
                    <a:bodyPr/>
                    <a:lstStyle/>
                    <a:p>
                      <a:pPr marL="0" marR="0" lvl="0" indent="0">
                        <a:lnSpc>
                          <a:spcPct val="115000"/>
                        </a:lnSpc>
                        <a:spcBef>
                          <a:spcPts val="0"/>
                        </a:spcBef>
                        <a:spcAft>
                          <a:spcPts val="0"/>
                        </a:spcAft>
                        <a:buFont typeface="+mj-lt"/>
                        <a:buNone/>
                      </a:pPr>
                      <a:r>
                        <a:rPr lang="en-US" sz="1600" b="1" dirty="0">
                          <a:solidFill>
                            <a:schemeClr val="tx1"/>
                          </a:solidFill>
                          <a:effectLst/>
                          <a:latin typeface="Calibri"/>
                          <a:ea typeface="Calibri"/>
                          <a:cs typeface="Times New Roman"/>
                        </a:rPr>
                        <a:t>Instructional Materials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Lesson plan does not reference any instructional materials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Instructional materials are missing for one or two parts of the lesson </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Instructional materials for all parts of the lesson are listed and </a:t>
                      </a:r>
                      <a:r>
                        <a:rPr lang="en-US" sz="1600" b="0" dirty="0" smtClean="0">
                          <a:solidFill>
                            <a:schemeClr val="tx1"/>
                          </a:solidFill>
                          <a:effectLst/>
                          <a:latin typeface="Calibri"/>
                          <a:ea typeface="Calibri"/>
                          <a:cs typeface="Times New Roman"/>
                        </a:rPr>
                        <a:t>relate directly to </a:t>
                      </a:r>
                      <a:r>
                        <a:rPr lang="en-US" sz="1600" b="0" dirty="0">
                          <a:solidFill>
                            <a:schemeClr val="tx1"/>
                          </a:solidFill>
                          <a:effectLst/>
                          <a:latin typeface="Calibri"/>
                          <a:ea typeface="Calibri"/>
                          <a:cs typeface="Times New Roman"/>
                        </a:rPr>
                        <a:t>the learning objectives.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Instructional materials for all parts of the lesson are listed, </a:t>
                      </a:r>
                      <a:r>
                        <a:rPr lang="en-US" sz="1600" b="0" dirty="0" smtClean="0">
                          <a:solidFill>
                            <a:schemeClr val="tx1"/>
                          </a:solidFill>
                          <a:effectLst/>
                          <a:latin typeface="Calibri"/>
                          <a:ea typeface="Calibri"/>
                          <a:cs typeface="Times New Roman"/>
                        </a:rPr>
                        <a:t>relate directly to </a:t>
                      </a:r>
                      <a:r>
                        <a:rPr lang="en-US" sz="1600" b="0" dirty="0">
                          <a:solidFill>
                            <a:schemeClr val="tx1"/>
                          </a:solidFill>
                          <a:effectLst/>
                          <a:latin typeface="Calibri"/>
                          <a:ea typeface="Calibri"/>
                          <a:cs typeface="Times New Roman"/>
                        </a:rPr>
                        <a:t>the learning objectives, </a:t>
                      </a:r>
                      <a:r>
                        <a:rPr lang="en-US" sz="1600" b="1" dirty="0">
                          <a:solidFill>
                            <a:schemeClr val="tx1"/>
                          </a:solidFill>
                          <a:effectLst/>
                          <a:latin typeface="Calibri"/>
                          <a:ea typeface="Calibri"/>
                          <a:cs typeface="Times New Roman"/>
                        </a:rPr>
                        <a:t>and are developmentally appropriate.</a:t>
                      </a:r>
                    </a:p>
                  </a:txBody>
                  <a:tcPr marL="68580" marR="68580" marT="0" marB="0"/>
                </a:tc>
              </a:tr>
            </a:tbl>
          </a:graphicData>
        </a:graphic>
      </p:graphicFrame>
    </p:spTree>
    <p:extLst>
      <p:ext uri="{BB962C8B-B14F-4D97-AF65-F5344CB8AC3E}">
        <p14:creationId xmlns:p14="http://schemas.microsoft.com/office/powerpoint/2010/main" val="2281072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pPr algn="ctr"/>
            <a:r>
              <a:rPr lang="en-US" sz="3600" b="1" dirty="0" smtClean="0"/>
              <a:t>Value-Added of High Quality Rubrics</a:t>
            </a:r>
            <a:br>
              <a:rPr lang="en-US" sz="3600" b="1" dirty="0" smtClean="0"/>
            </a:br>
            <a:r>
              <a:rPr lang="en-US" sz="3600" b="1" dirty="0" smtClean="0"/>
              <a:t>For Candidates, Well-designed Rubrics Can:</a:t>
            </a:r>
            <a:endParaRPr lang="en-US" sz="3600" b="1" dirty="0"/>
          </a:p>
        </p:txBody>
      </p:sp>
      <p:sp>
        <p:nvSpPr>
          <p:cNvPr id="3" name="Content Placeholder 2"/>
          <p:cNvSpPr>
            <a:spLocks noGrp="1"/>
          </p:cNvSpPr>
          <p:nvPr>
            <p:ph idx="1"/>
          </p:nvPr>
        </p:nvSpPr>
        <p:spPr>
          <a:xfrm>
            <a:off x="0" y="1600200"/>
            <a:ext cx="9144000" cy="4525963"/>
          </a:xfrm>
        </p:spPr>
        <p:txBody>
          <a:bodyPr>
            <a:normAutofit lnSpcReduction="10000"/>
          </a:bodyPr>
          <a:lstStyle/>
          <a:p>
            <a:r>
              <a:rPr lang="en-US" dirty="0" smtClean="0"/>
              <a:t>Serve as an effective learning scaffold by clarifying formative and summative learning objectives (i.e., clearly describe expected performance at key formative transition points and at program completion)</a:t>
            </a:r>
          </a:p>
          <a:p>
            <a:r>
              <a:rPr lang="en-US" dirty="0" smtClean="0"/>
              <a:t>Identify the critical indicators aligned to applicable standards/ competencies (=construct &amp; content validity</a:t>
            </a:r>
            <a:r>
              <a:rPr lang="en-US" dirty="0"/>
              <a:t>) </a:t>
            </a:r>
            <a:r>
              <a:rPr lang="en-US" dirty="0" smtClean="0"/>
              <a:t>for </a:t>
            </a:r>
            <a:r>
              <a:rPr lang="en-US" dirty="0"/>
              <a:t>each target learning </a:t>
            </a:r>
            <a:r>
              <a:rPr lang="en-US" dirty="0" smtClean="0"/>
              <a:t>outcome</a:t>
            </a:r>
          </a:p>
          <a:p>
            <a:r>
              <a:rPr lang="en-US" dirty="0" smtClean="0"/>
              <a:t>Facilitate self- and peer-evaluations</a:t>
            </a:r>
          </a:p>
        </p:txBody>
      </p:sp>
    </p:spTree>
    <p:extLst>
      <p:ext uri="{BB962C8B-B14F-4D97-AF65-F5344CB8AC3E}">
        <p14:creationId xmlns:p14="http://schemas.microsoft.com/office/powerpoint/2010/main" val="1216257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ctr"/>
            <a:r>
              <a:rPr lang="en-US" sz="3600" b="1" dirty="0" smtClean="0"/>
              <a:t>Value-Added of High Quality Rubrics</a:t>
            </a:r>
            <a:br>
              <a:rPr lang="en-US" sz="3600" b="1" dirty="0" smtClean="0"/>
            </a:br>
            <a:r>
              <a:rPr lang="en-US" sz="3600" b="1" dirty="0" smtClean="0"/>
              <a:t>For Faculty, Well-designed Rubrics Can:</a:t>
            </a:r>
            <a:endParaRPr lang="en-US" sz="3600" b="1" dirty="0"/>
          </a:p>
        </p:txBody>
      </p:sp>
      <p:sp>
        <p:nvSpPr>
          <p:cNvPr id="3" name="Content Placeholder 2"/>
          <p:cNvSpPr>
            <a:spLocks noGrp="1"/>
          </p:cNvSpPr>
          <p:nvPr>
            <p:ph idx="1"/>
          </p:nvPr>
        </p:nvSpPr>
        <p:spPr>
          <a:xfrm>
            <a:off x="0" y="1371600"/>
            <a:ext cx="9144000" cy="4876800"/>
          </a:xfrm>
        </p:spPr>
        <p:txBody>
          <a:bodyPr>
            <a:normAutofit fontScale="92500" lnSpcReduction="10000"/>
          </a:bodyPr>
          <a:lstStyle/>
          <a:p>
            <a:r>
              <a:rPr lang="en-US" dirty="0" smtClean="0"/>
              <a:t>Improve assessment of candidates’ performance by:</a:t>
            </a:r>
          </a:p>
          <a:p>
            <a:pPr lvl="1"/>
            <a:r>
              <a:rPr lang="en-US" dirty="0" smtClean="0"/>
              <a:t>Providing a consistent framework for key assessments</a:t>
            </a:r>
          </a:p>
          <a:p>
            <a:pPr lvl="1"/>
            <a:r>
              <a:rPr lang="en-US" dirty="0" smtClean="0"/>
              <a:t>Ensuring the consistent use of a set of critical indicators (i.e., the rubric criteria) for each competency</a:t>
            </a:r>
          </a:p>
          <a:p>
            <a:pPr lvl="1"/>
            <a:r>
              <a:rPr lang="en-US" dirty="0" smtClean="0"/>
              <a:t>Establishing clear/concrete performance descriptors for each assessed criterion at each performance level</a:t>
            </a:r>
          </a:p>
          <a:p>
            <a:r>
              <a:rPr lang="en-US" dirty="0" smtClean="0"/>
              <a:t>Help ensure strong articulation of formative and summative assessments</a:t>
            </a:r>
          </a:p>
          <a:p>
            <a:r>
              <a:rPr lang="en-US" dirty="0" smtClean="0"/>
              <a:t>Improve validity and inter- and intra-rater reliability of assessment data</a:t>
            </a:r>
          </a:p>
          <a:p>
            <a:r>
              <a:rPr lang="en-US" dirty="0" smtClean="0"/>
              <a:t>Produce actionable candidate- and program-level data</a:t>
            </a:r>
            <a:endParaRPr lang="en-US" dirty="0"/>
          </a:p>
        </p:txBody>
      </p:sp>
    </p:spTree>
    <p:extLst>
      <p:ext uri="{BB962C8B-B14F-4D97-AF65-F5344CB8AC3E}">
        <p14:creationId xmlns:p14="http://schemas.microsoft.com/office/powerpoint/2010/main" val="1456879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45"/>
            <a:ext cx="9144000" cy="577756"/>
          </a:xfrm>
        </p:spPr>
        <p:txBody>
          <a:bodyPr>
            <a:normAutofit fontScale="90000"/>
          </a:bodyPr>
          <a:lstStyle/>
          <a:p>
            <a:pPr algn="ctr"/>
            <a:r>
              <a:rPr lang="en-US" b="1" dirty="0" smtClean="0"/>
              <a:t>Attributes of an Effective Rubric</a:t>
            </a:r>
            <a:endParaRPr lang="en-US" b="1" dirty="0"/>
          </a:p>
        </p:txBody>
      </p:sp>
      <p:sp>
        <p:nvSpPr>
          <p:cNvPr id="3" name="Content Placeholder 2"/>
          <p:cNvSpPr>
            <a:spLocks noGrp="1"/>
          </p:cNvSpPr>
          <p:nvPr>
            <p:ph idx="1"/>
          </p:nvPr>
        </p:nvSpPr>
        <p:spPr>
          <a:xfrm>
            <a:off x="304800" y="2438400"/>
            <a:ext cx="8534400" cy="4191000"/>
          </a:xfrm>
        </p:spPr>
        <p:txBody>
          <a:bodyPr>
            <a:normAutofit/>
          </a:bodyPr>
          <a:lstStyle/>
          <a:p>
            <a:pPr marL="742950" indent="-742950">
              <a:buFont typeface="+mj-lt"/>
              <a:buAutoNum type="arabicPeriod"/>
            </a:pPr>
            <a:r>
              <a:rPr lang="en-US" sz="4000" dirty="0" smtClean="0"/>
              <a:t>Rubric and the assessed activity or artifact are well-articulated.</a:t>
            </a:r>
          </a:p>
          <a:p>
            <a:pPr marL="742950" indent="-742950" algn="ctr">
              <a:buFont typeface="+mj-lt"/>
              <a:buAutoNum type="arabicPeriod"/>
            </a:pPr>
            <a:endParaRPr lang="en-US" sz="4000" dirty="0"/>
          </a:p>
          <a:p>
            <a:pPr marL="742950" indent="-742950" algn="ctr">
              <a:buFont typeface="+mj-lt"/>
              <a:buAutoNum type="arabicPeriod"/>
            </a:pPr>
            <a:endParaRPr lang="en-US" sz="4000" dirty="0" smtClean="0"/>
          </a:p>
          <a:p>
            <a:pPr marL="514350" indent="-514350">
              <a:buFont typeface="Wingdings" pitchFamily="2" charset="2"/>
              <a:buChar char="Ø"/>
            </a:pPr>
            <a:endParaRPr lang="en-US" dirty="0" smtClean="0"/>
          </a:p>
        </p:txBody>
      </p:sp>
    </p:spTree>
    <p:extLst>
      <p:ext uri="{BB962C8B-B14F-4D97-AF65-F5344CB8AC3E}">
        <p14:creationId xmlns:p14="http://schemas.microsoft.com/office/powerpoint/2010/main" val="232859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44"/>
            <a:ext cx="9144000" cy="577756"/>
          </a:xfrm>
        </p:spPr>
        <p:txBody>
          <a:bodyPr>
            <a:normAutofit fontScale="90000"/>
          </a:bodyPr>
          <a:lstStyle/>
          <a:p>
            <a:pPr algn="ctr"/>
            <a:r>
              <a:rPr lang="en-US" b="1" dirty="0"/>
              <a:t>Attributes of an Effective </a:t>
            </a:r>
            <a:r>
              <a:rPr lang="en-US" b="1" dirty="0" smtClean="0"/>
              <a:t>Rubric (cont.)</a:t>
            </a:r>
            <a:endParaRPr lang="en-US" b="1" dirty="0"/>
          </a:p>
        </p:txBody>
      </p:sp>
      <p:sp>
        <p:nvSpPr>
          <p:cNvPr id="3" name="Content Placeholder 2"/>
          <p:cNvSpPr>
            <a:spLocks noGrp="1"/>
          </p:cNvSpPr>
          <p:nvPr>
            <p:ph idx="1"/>
          </p:nvPr>
        </p:nvSpPr>
        <p:spPr>
          <a:xfrm>
            <a:off x="228600" y="1371600"/>
            <a:ext cx="8763000" cy="5257800"/>
          </a:xfrm>
        </p:spPr>
        <p:txBody>
          <a:bodyPr>
            <a:normAutofit/>
          </a:bodyPr>
          <a:lstStyle/>
          <a:p>
            <a:pPr marL="514350" indent="-514350">
              <a:buFont typeface="+mj-lt"/>
              <a:buAutoNum type="arabicPeriod" startAt="2"/>
            </a:pPr>
            <a:r>
              <a:rPr lang="en-US" sz="4000" dirty="0" smtClean="0"/>
              <a:t>Rubric has construct validity (i.e., it measures the right competency/</a:t>
            </a:r>
            <a:r>
              <a:rPr lang="en-US" sz="4000" dirty="0" err="1" smtClean="0"/>
              <a:t>ies</a:t>
            </a:r>
            <a:r>
              <a:rPr lang="en-US" sz="4000" dirty="0" smtClean="0"/>
              <a:t>) and content validity (rubric criteria represent all </a:t>
            </a:r>
            <a:r>
              <a:rPr lang="en-US" sz="4000" i="1" dirty="0" smtClean="0"/>
              <a:t>critical</a:t>
            </a:r>
            <a:r>
              <a:rPr lang="en-US" sz="4000" dirty="0" smtClean="0"/>
              <a:t> indicators for the competency/</a:t>
            </a:r>
            <a:r>
              <a:rPr lang="en-US" sz="4000" dirty="0" err="1" smtClean="0"/>
              <a:t>ies</a:t>
            </a:r>
            <a:r>
              <a:rPr lang="en-US" sz="4000" dirty="0" smtClean="0"/>
              <a:t> to be assessed).</a:t>
            </a:r>
          </a:p>
          <a:p>
            <a:pPr marL="514350" indent="-514350">
              <a:buFont typeface="+mj-lt"/>
              <a:buAutoNum type="arabicPeriod" startAt="2"/>
            </a:pPr>
            <a:endParaRPr lang="en-US" sz="4000" dirty="0"/>
          </a:p>
          <a:p>
            <a:pPr marL="0" indent="0" algn="ctr">
              <a:buNone/>
            </a:pPr>
            <a:r>
              <a:rPr lang="en-US" sz="4000" b="1" dirty="0" smtClean="0"/>
              <a:t>How do you ensure this?</a:t>
            </a:r>
          </a:p>
        </p:txBody>
      </p:sp>
    </p:spTree>
    <p:extLst>
      <p:ext uri="{BB962C8B-B14F-4D97-AF65-F5344CB8AC3E}">
        <p14:creationId xmlns:p14="http://schemas.microsoft.com/office/powerpoint/2010/main" val="899764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44"/>
            <a:ext cx="9144000" cy="577756"/>
          </a:xfrm>
        </p:spPr>
        <p:txBody>
          <a:bodyPr>
            <a:normAutofit fontScale="90000"/>
          </a:bodyPr>
          <a:lstStyle/>
          <a:p>
            <a:pPr algn="ctr"/>
            <a:r>
              <a:rPr lang="en-US" b="1" dirty="0"/>
              <a:t>Attributes of an Effective </a:t>
            </a:r>
            <a:r>
              <a:rPr lang="en-US" b="1" dirty="0" smtClean="0"/>
              <a:t>Rubric (cont.)</a:t>
            </a:r>
            <a:endParaRPr lang="en-US" b="1" dirty="0"/>
          </a:p>
        </p:txBody>
      </p:sp>
      <p:sp>
        <p:nvSpPr>
          <p:cNvPr id="3" name="Content Placeholder 2"/>
          <p:cNvSpPr>
            <a:spLocks noGrp="1"/>
          </p:cNvSpPr>
          <p:nvPr>
            <p:ph idx="1"/>
          </p:nvPr>
        </p:nvSpPr>
        <p:spPr>
          <a:xfrm>
            <a:off x="381000" y="1828800"/>
            <a:ext cx="8458200" cy="1905000"/>
          </a:xfrm>
        </p:spPr>
        <p:txBody>
          <a:bodyPr>
            <a:normAutofit/>
          </a:bodyPr>
          <a:lstStyle/>
          <a:p>
            <a:pPr marL="514350" indent="-514350">
              <a:buFont typeface="+mj-lt"/>
              <a:buAutoNum type="arabicPeriod" startAt="3"/>
            </a:pPr>
            <a:r>
              <a:rPr lang="en-US" dirty="0" smtClean="0"/>
              <a:t>Each criterion assesses an individual construct</a:t>
            </a:r>
          </a:p>
          <a:p>
            <a:pPr marL="806958" lvl="1" indent="-514350">
              <a:buFont typeface="Wingdings" pitchFamily="2" charset="2"/>
              <a:buChar char="Ø"/>
            </a:pPr>
            <a:r>
              <a:rPr lang="en-US" dirty="0" smtClean="0"/>
              <a:t>No overly broad criteria</a:t>
            </a:r>
          </a:p>
          <a:p>
            <a:pPr marL="806958" lvl="1" indent="-514350">
              <a:buFont typeface="Wingdings" pitchFamily="2" charset="2"/>
              <a:buChar char="Ø"/>
            </a:pPr>
            <a:r>
              <a:rPr lang="en-US" dirty="0" smtClean="0"/>
              <a:t>No double- or multiple-barreled criteria</a:t>
            </a:r>
          </a:p>
        </p:txBody>
      </p:sp>
    </p:spTree>
    <p:extLst>
      <p:ext uri="{BB962C8B-B14F-4D97-AF65-F5344CB8AC3E}">
        <p14:creationId xmlns:p14="http://schemas.microsoft.com/office/powerpoint/2010/main" val="3353912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44"/>
            <a:ext cx="9144000" cy="501556"/>
          </a:xfrm>
        </p:spPr>
        <p:txBody>
          <a:bodyPr>
            <a:normAutofit fontScale="90000"/>
          </a:bodyPr>
          <a:lstStyle/>
          <a:p>
            <a:pPr algn="ctr"/>
            <a:r>
              <a:rPr lang="en-US" b="1" dirty="0"/>
              <a:t>Attributes of an Effective </a:t>
            </a:r>
            <a:r>
              <a:rPr lang="en-US" b="1" dirty="0" smtClean="0"/>
              <a:t>Rubric (cont.)</a:t>
            </a:r>
            <a:endParaRPr lang="en-US" b="1" dirty="0"/>
          </a:p>
        </p:txBody>
      </p:sp>
      <p:sp>
        <p:nvSpPr>
          <p:cNvPr id="3" name="Content Placeholder 2"/>
          <p:cNvSpPr>
            <a:spLocks noGrp="1"/>
          </p:cNvSpPr>
          <p:nvPr>
            <p:ph idx="1"/>
          </p:nvPr>
        </p:nvSpPr>
        <p:spPr>
          <a:xfrm>
            <a:off x="0" y="1219200"/>
            <a:ext cx="9144000" cy="5029200"/>
          </a:xfrm>
        </p:spPr>
        <p:txBody>
          <a:bodyPr>
            <a:normAutofit/>
          </a:bodyPr>
          <a:lstStyle/>
          <a:p>
            <a:pPr marL="514350" indent="-514350">
              <a:buFont typeface="+mj-lt"/>
              <a:buAutoNum type="arabicPeriod" startAt="4"/>
            </a:pPr>
            <a:r>
              <a:rPr lang="en-US" dirty="0" smtClean="0"/>
              <a:t>To enhance reliability, performance descriptors should:</a:t>
            </a:r>
          </a:p>
          <a:p>
            <a:pPr marL="914400" lvl="1" indent="-514350">
              <a:buFont typeface="Wingdings" pitchFamily="2" charset="2"/>
              <a:buChar char="Ø"/>
            </a:pPr>
            <a:r>
              <a:rPr lang="en-US" dirty="0" smtClean="0"/>
              <a:t>Provide clear/concrete distinctions between performance levels (there is no overlap between performance levels)</a:t>
            </a:r>
          </a:p>
          <a:p>
            <a:pPr marL="914400" lvl="1" indent="-514350">
              <a:buFont typeface="Wingdings" pitchFamily="2" charset="2"/>
              <a:buChar char="Ø"/>
            </a:pPr>
            <a:r>
              <a:rPr lang="en-US" dirty="0" smtClean="0"/>
              <a:t>Collectively address all possible performance levels (there is no gap between performance levels)</a:t>
            </a:r>
          </a:p>
          <a:p>
            <a:pPr marL="914400" lvl="1" indent="-514350">
              <a:buFont typeface="Wingdings" pitchFamily="2" charset="2"/>
              <a:buChar char="Ø"/>
            </a:pPr>
            <a:r>
              <a:rPr lang="en-US" dirty="0" smtClean="0"/>
              <a:t>Eliminate (or carefully construct the inclusion of) double/multiple-barrel narratives</a:t>
            </a:r>
          </a:p>
        </p:txBody>
      </p:sp>
    </p:spTree>
    <p:extLst>
      <p:ext uri="{BB962C8B-B14F-4D97-AF65-F5344CB8AC3E}">
        <p14:creationId xmlns:p14="http://schemas.microsoft.com/office/powerpoint/2010/main" val="250853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1219200"/>
          </a:xfrm>
        </p:spPr>
        <p:txBody>
          <a:bodyPr>
            <a:normAutofit/>
          </a:bodyPr>
          <a:lstStyle/>
          <a:p>
            <a:pPr algn="ctr"/>
            <a:r>
              <a:rPr lang="en-US" sz="3600" b="1" dirty="0" smtClean="0">
                <a:latin typeface="Calibri" panose="020F0502020204030204" pitchFamily="34" charset="0"/>
              </a:rPr>
              <a:t>Optional CAEP Review of Assessment Instruments</a:t>
            </a:r>
            <a:endParaRPr lang="en-US" sz="3600" b="1" dirty="0">
              <a:latin typeface="Calibri" panose="020F0502020204030204" pitchFamily="34" charset="0"/>
            </a:endParaRPr>
          </a:p>
        </p:txBody>
      </p:sp>
      <p:sp>
        <p:nvSpPr>
          <p:cNvPr id="3" name="Content Placeholder 2"/>
          <p:cNvSpPr>
            <a:spLocks noGrp="1"/>
          </p:cNvSpPr>
          <p:nvPr>
            <p:ph idx="1"/>
          </p:nvPr>
        </p:nvSpPr>
        <p:spPr>
          <a:xfrm>
            <a:off x="0" y="1828800"/>
            <a:ext cx="9144000" cy="4038600"/>
          </a:xfrm>
        </p:spPr>
        <p:txBody>
          <a:bodyPr>
            <a:normAutofit/>
          </a:bodyPr>
          <a:lstStyle/>
          <a:p>
            <a:pPr marL="118872" indent="0" algn="ctr">
              <a:buNone/>
            </a:pPr>
            <a:r>
              <a:rPr lang="en-US" sz="3000" dirty="0" smtClean="0"/>
              <a:t>CAEP has announced </a:t>
            </a:r>
            <a:r>
              <a:rPr lang="en-US" sz="3000" dirty="0"/>
              <a:t>that its accreditation process will </a:t>
            </a:r>
            <a:r>
              <a:rPr lang="en-US" sz="3000" dirty="0" smtClean="0"/>
              <a:t>now allow </a:t>
            </a:r>
            <a:r>
              <a:rPr lang="en-US" sz="3000" dirty="0"/>
              <a:t>the </a:t>
            </a:r>
            <a:r>
              <a:rPr lang="en-US" sz="3000" dirty="0" smtClean="0"/>
              <a:t>early submission </a:t>
            </a:r>
            <a:r>
              <a:rPr lang="en-US" sz="3000" dirty="0"/>
              <a:t>of all key assessment instruments (rubrics, surveys, etc.) used by an Educator Preparation Provider (EPP) to generate data provided as evidence in support of CAEP accreditation.  Once CAEP accreditation timelines are fully implemented, this will occur three years prior to the on-site </a:t>
            </a:r>
            <a:r>
              <a:rPr lang="en-US" sz="3000" dirty="0" smtClean="0"/>
              <a:t>visit to allow EPPs time to react to formative feedback from CAEP.</a:t>
            </a:r>
            <a:endParaRPr lang="en-US" sz="3000" dirty="0"/>
          </a:p>
        </p:txBody>
      </p:sp>
    </p:spTree>
    <p:extLst>
      <p:ext uri="{BB962C8B-B14F-4D97-AF65-F5344CB8AC3E}">
        <p14:creationId xmlns:p14="http://schemas.microsoft.com/office/powerpoint/2010/main" val="24469471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44"/>
            <a:ext cx="9144000" cy="501556"/>
          </a:xfrm>
        </p:spPr>
        <p:txBody>
          <a:bodyPr>
            <a:normAutofit fontScale="90000"/>
          </a:bodyPr>
          <a:lstStyle/>
          <a:p>
            <a:pPr algn="ctr"/>
            <a:r>
              <a:rPr lang="en-US" b="1" dirty="0" smtClean="0"/>
              <a:t>Attributes of an Effective Rubric (cont.)</a:t>
            </a:r>
            <a:endParaRPr lang="en-US" sz="3100" b="1" dirty="0"/>
          </a:p>
        </p:txBody>
      </p:sp>
      <p:sp>
        <p:nvSpPr>
          <p:cNvPr id="3" name="Content Placeholder 2"/>
          <p:cNvSpPr>
            <a:spLocks noGrp="1"/>
          </p:cNvSpPr>
          <p:nvPr>
            <p:ph idx="1"/>
          </p:nvPr>
        </p:nvSpPr>
        <p:spPr>
          <a:xfrm>
            <a:off x="0" y="990600"/>
            <a:ext cx="8839200" cy="5181600"/>
          </a:xfrm>
        </p:spPr>
        <p:txBody>
          <a:bodyPr>
            <a:normAutofit/>
          </a:bodyPr>
          <a:lstStyle/>
          <a:p>
            <a:pPr marL="514350" indent="-514350">
              <a:buFont typeface="+mj-lt"/>
              <a:buAutoNum type="arabicPeriod" startAt="5"/>
            </a:pPr>
            <a:r>
              <a:rPr lang="en-US" dirty="0" smtClean="0"/>
              <a:t>Contains no unnecessary performance levels.  Common problems encountered when </a:t>
            </a:r>
            <a:r>
              <a:rPr lang="en-US" b="1" dirty="0" smtClean="0"/>
              <a:t>multiple levels of mastery</a:t>
            </a:r>
            <a:r>
              <a:rPr lang="en-US" dirty="0" smtClean="0"/>
              <a:t> are present include:</a:t>
            </a:r>
          </a:p>
          <a:p>
            <a:pPr marL="1072134" lvl="2" indent="-514350">
              <a:buFont typeface="Wingdings" pitchFamily="2" charset="2"/>
              <a:buChar char="Ø"/>
            </a:pPr>
            <a:r>
              <a:rPr lang="en-US" sz="2800" dirty="0" smtClean="0"/>
              <a:t>Use of subjective terms to differentiate performance levels</a:t>
            </a:r>
          </a:p>
          <a:p>
            <a:pPr marL="1072134" lvl="2" indent="-514350">
              <a:buFont typeface="Wingdings" pitchFamily="2" charset="2"/>
              <a:buChar char="Ø"/>
            </a:pPr>
            <a:r>
              <a:rPr lang="en-US" sz="2800" dirty="0" smtClean="0"/>
              <a:t>Use of performance level labels or surrogates</a:t>
            </a:r>
          </a:p>
          <a:p>
            <a:pPr marL="1072134" lvl="2" indent="-514350">
              <a:buFont typeface="Wingdings" pitchFamily="2" charset="2"/>
              <a:buChar char="Ø"/>
            </a:pPr>
            <a:r>
              <a:rPr lang="en-US" sz="2800" dirty="0" smtClean="0"/>
              <a:t>Use of inconsequential terms to differentiate performance levels</a:t>
            </a:r>
          </a:p>
          <a:p>
            <a:pPr marL="1072134" lvl="2" indent="-514350">
              <a:buFont typeface="Wingdings" pitchFamily="2" charset="2"/>
              <a:buChar char="Ø"/>
            </a:pPr>
            <a:r>
              <a:rPr lang="en-US" sz="2800" b="1" dirty="0" smtClean="0"/>
              <a:t>Worst case scenario: failure to maintain the integrity of target learning outcomes</a:t>
            </a:r>
          </a:p>
        </p:txBody>
      </p:sp>
    </p:spTree>
    <p:extLst>
      <p:ext uri="{BB962C8B-B14F-4D97-AF65-F5344CB8AC3E}">
        <p14:creationId xmlns:p14="http://schemas.microsoft.com/office/powerpoint/2010/main" val="148542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44"/>
            <a:ext cx="9144000" cy="501556"/>
          </a:xfrm>
        </p:spPr>
        <p:txBody>
          <a:bodyPr>
            <a:normAutofit fontScale="90000"/>
          </a:bodyPr>
          <a:lstStyle/>
          <a:p>
            <a:pPr algn="ctr"/>
            <a:r>
              <a:rPr lang="en-US" b="1" dirty="0" smtClean="0"/>
              <a:t>Attributes of an Effective Rubric</a:t>
            </a:r>
            <a:endParaRPr lang="en-US" sz="3100" b="1" dirty="0"/>
          </a:p>
        </p:txBody>
      </p:sp>
      <p:sp>
        <p:nvSpPr>
          <p:cNvPr id="3" name="Content Placeholder 2"/>
          <p:cNvSpPr>
            <a:spLocks noGrp="1"/>
          </p:cNvSpPr>
          <p:nvPr>
            <p:ph idx="1"/>
          </p:nvPr>
        </p:nvSpPr>
        <p:spPr>
          <a:xfrm>
            <a:off x="0" y="1447800"/>
            <a:ext cx="8915400" cy="5029200"/>
          </a:xfrm>
        </p:spPr>
        <p:txBody>
          <a:bodyPr>
            <a:normAutofit/>
          </a:bodyPr>
          <a:lstStyle/>
          <a:p>
            <a:pPr marL="514350" indent="-514350">
              <a:buFont typeface="+mj-lt"/>
              <a:buAutoNum type="arabicPeriod" startAt="6"/>
            </a:pPr>
            <a:r>
              <a:rPr lang="en-US" dirty="0" smtClean="0"/>
              <a:t>Resulting data are actionable</a:t>
            </a:r>
          </a:p>
          <a:p>
            <a:pPr marL="806958" lvl="1" indent="-514350">
              <a:buFont typeface="Wingdings" panose="05000000000000000000" pitchFamily="2" charset="2"/>
              <a:buChar char="Ø"/>
            </a:pPr>
            <a:r>
              <a:rPr lang="en-US" dirty="0" smtClean="0"/>
              <a:t>To remediate individual candidates</a:t>
            </a:r>
          </a:p>
          <a:p>
            <a:pPr marL="806958" lvl="1" indent="-514350">
              <a:buFont typeface="Wingdings" panose="05000000000000000000" pitchFamily="2" charset="2"/>
              <a:buChar char="Ø"/>
            </a:pPr>
            <a:r>
              <a:rPr lang="en-US" dirty="0" smtClean="0"/>
              <a:t>To help identify opportunities for program quality improvement </a:t>
            </a:r>
          </a:p>
          <a:p>
            <a:pPr marL="806958" lvl="1" indent="-514350">
              <a:buFont typeface="Wingdings" panose="05000000000000000000" pitchFamily="2" charset="2"/>
              <a:buChar char="Ø"/>
            </a:pPr>
            <a:endParaRPr lang="en-US" dirty="0" smtClean="0"/>
          </a:p>
          <a:p>
            <a:pPr marL="292608" lvl="1" indent="0">
              <a:buNone/>
            </a:pPr>
            <a:r>
              <a:rPr lang="en-US" dirty="0" smtClean="0"/>
              <a:t>Based on the first four attributes, the following meta-rubric has been developed for use in evaluating the efficacy of other rubrics…</a:t>
            </a:r>
          </a:p>
        </p:txBody>
      </p:sp>
    </p:spTree>
    <p:extLst>
      <p:ext uri="{BB962C8B-B14F-4D97-AF65-F5344CB8AC3E}">
        <p14:creationId xmlns:p14="http://schemas.microsoft.com/office/powerpoint/2010/main" val="177728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pPr algn="ctr"/>
            <a:r>
              <a:rPr lang="en-US" sz="3600" b="1" dirty="0" smtClean="0">
                <a:latin typeface="Open Sans Semibold"/>
                <a:cs typeface="Open Sans Semibold"/>
              </a:rPr>
              <a:t>Some Additional Helpful Hints</a:t>
            </a:r>
            <a:endParaRPr lang="en-US" sz="3600" b="1" dirty="0">
              <a:latin typeface="Open Sans Semibold"/>
              <a:cs typeface="Open Sans Semibold"/>
            </a:endParaRPr>
          </a:p>
        </p:txBody>
      </p:sp>
      <p:sp>
        <p:nvSpPr>
          <p:cNvPr id="3" name="Content Placeholder 2"/>
          <p:cNvSpPr>
            <a:spLocks noGrp="1"/>
          </p:cNvSpPr>
          <p:nvPr>
            <p:ph idx="1"/>
          </p:nvPr>
        </p:nvSpPr>
        <p:spPr>
          <a:xfrm>
            <a:off x="-12510" y="838200"/>
            <a:ext cx="9144000" cy="5638800"/>
          </a:xfrm>
        </p:spPr>
        <p:txBody>
          <a:bodyPr>
            <a:normAutofit fontScale="85000" lnSpcReduction="10000"/>
          </a:bodyPr>
          <a:lstStyle/>
          <a:p>
            <a:pPr>
              <a:lnSpc>
                <a:spcPct val="130000"/>
              </a:lnSpc>
            </a:pPr>
            <a:r>
              <a:rPr lang="en-US" sz="2000" dirty="0" smtClean="0">
                <a:latin typeface="Open Sans"/>
                <a:cs typeface="Open Sans"/>
              </a:rPr>
              <a:t>In designing rubrics for key formative and summative assessments, think about both effectiveness and efficiency</a:t>
            </a:r>
          </a:p>
          <a:p>
            <a:pPr>
              <a:lnSpc>
                <a:spcPct val="130000"/>
              </a:lnSpc>
            </a:pPr>
            <a:r>
              <a:rPr lang="en-US" sz="2000" dirty="0" smtClean="0">
                <a:latin typeface="Open Sans"/>
                <a:cs typeface="Open Sans"/>
              </a:rPr>
              <a:t>Identify critical indicators for target learning outcomes and incorporate those into your rubric</a:t>
            </a:r>
          </a:p>
          <a:p>
            <a:pPr>
              <a:lnSpc>
                <a:spcPct val="130000"/>
              </a:lnSpc>
            </a:pPr>
            <a:r>
              <a:rPr lang="en-US" sz="2000" dirty="0" smtClean="0">
                <a:latin typeface="Open Sans"/>
                <a:cs typeface="Open Sans"/>
              </a:rPr>
              <a:t>Limit the number of performance levels to the minimum number needed to meet your assessment requirements.  HIGHER RESOLUTION IS BEST ACHIEVED WITH MULTIPLE FORMATIVE LEVELS, NOT MULTIPLE LEVELS OF MASTERY!</a:t>
            </a:r>
          </a:p>
          <a:p>
            <a:pPr>
              <a:lnSpc>
                <a:spcPct val="130000"/>
              </a:lnSpc>
            </a:pPr>
            <a:r>
              <a:rPr lang="en-US" sz="2000" dirty="0" smtClean="0">
                <a:latin typeface="Open Sans"/>
                <a:cs typeface="Open Sans"/>
              </a:rPr>
              <a:t>Populate the target learning outcome column first (Proficient, Mastery, etc.)</a:t>
            </a:r>
          </a:p>
          <a:p>
            <a:pPr>
              <a:lnSpc>
                <a:spcPct val="130000"/>
              </a:lnSpc>
            </a:pPr>
            <a:r>
              <a:rPr lang="en-US" sz="2000" dirty="0" smtClean="0">
                <a:latin typeface="Open Sans"/>
                <a:cs typeface="Open Sans"/>
              </a:rPr>
              <a:t>Make clear (objective/concrete) distinctions between performance levels; avoid the use of subjective terms in performance descriptors</a:t>
            </a:r>
          </a:p>
          <a:p>
            <a:pPr>
              <a:lnSpc>
                <a:spcPct val="130000"/>
              </a:lnSpc>
            </a:pPr>
            <a:r>
              <a:rPr lang="en-US" sz="2000" dirty="0" smtClean="0">
                <a:latin typeface="Open Sans"/>
                <a:cs typeface="Open Sans"/>
              </a:rPr>
              <a:t>Be sure to include all possible outcomes</a:t>
            </a:r>
          </a:p>
          <a:p>
            <a:pPr>
              <a:lnSpc>
                <a:spcPct val="130000"/>
              </a:lnSpc>
            </a:pPr>
            <a:r>
              <a:rPr lang="en-US" sz="2000" dirty="0" smtClean="0">
                <a:latin typeface="Open Sans"/>
                <a:cs typeface="Open Sans"/>
              </a:rPr>
              <a:t>Don’t leave validity and reliability to chance</a:t>
            </a:r>
          </a:p>
          <a:p>
            <a:pPr lvl="1">
              <a:lnSpc>
                <a:spcPct val="130000"/>
              </a:lnSpc>
            </a:pPr>
            <a:r>
              <a:rPr lang="en-US" sz="1600" dirty="0" smtClean="0">
                <a:latin typeface="Open Sans"/>
                <a:cs typeface="Open Sans"/>
              </a:rPr>
              <a:t>Most knowledgeable faculty should lead program-level assessment work; engage stakeholders; align key assessments to applicable standards/competencies; focus on critical indicators</a:t>
            </a:r>
          </a:p>
          <a:p>
            <a:pPr lvl="1">
              <a:lnSpc>
                <a:spcPct val="130000"/>
              </a:lnSpc>
            </a:pPr>
            <a:r>
              <a:rPr lang="en-US" sz="1600" dirty="0" smtClean="0">
                <a:latin typeface="Open Sans"/>
                <a:cs typeface="Open Sans"/>
              </a:rPr>
              <a:t>Train faculty on the use of rubrics</a:t>
            </a:r>
          </a:p>
          <a:p>
            <a:pPr lvl="1">
              <a:lnSpc>
                <a:spcPct val="130000"/>
              </a:lnSpc>
            </a:pPr>
            <a:r>
              <a:rPr lang="en-US" sz="1600" dirty="0" smtClean="0">
                <a:latin typeface="Open Sans"/>
                <a:cs typeface="Open Sans"/>
              </a:rPr>
              <a:t>Conduct and document inter-rater reliability and fairness studies</a:t>
            </a:r>
            <a:endParaRPr lang="en-US" sz="1600" dirty="0">
              <a:latin typeface="Open Sans"/>
              <a:cs typeface="Open Sans"/>
            </a:endParaRPr>
          </a:p>
          <a:p>
            <a:pPr>
              <a:lnSpc>
                <a:spcPct val="130000"/>
              </a:lnSpc>
            </a:pPr>
            <a:endParaRPr lang="en-US" sz="2000" dirty="0">
              <a:latin typeface="Open Sans"/>
              <a:cs typeface="Open Sans"/>
            </a:endParaRPr>
          </a:p>
        </p:txBody>
      </p:sp>
    </p:spTree>
    <p:extLst>
      <p:ext uri="{BB962C8B-B14F-4D97-AF65-F5344CB8AC3E}">
        <p14:creationId xmlns:p14="http://schemas.microsoft.com/office/powerpoint/2010/main" val="63127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fade">
                                      <p:cBhvr>
                                        <p:cTn id="59" dur="1000"/>
                                        <p:tgtEl>
                                          <p:spTgt spid="3">
                                            <p:txEl>
                                              <p:pRg st="8" end="8"/>
                                            </p:txEl>
                                          </p:spTgt>
                                        </p:tgtEl>
                                      </p:cBhvr>
                                    </p:animEffect>
                                    <p:anim calcmode="lin" valueType="num">
                                      <p:cBhvr>
                                        <p:cTn id="6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fade">
                                      <p:cBhvr>
                                        <p:cTn id="64" dur="1000"/>
                                        <p:tgtEl>
                                          <p:spTgt spid="3">
                                            <p:txEl>
                                              <p:pRg st="9" end="9"/>
                                            </p:txEl>
                                          </p:spTgt>
                                        </p:tgtEl>
                                      </p:cBhvr>
                                    </p:animEffect>
                                    <p:anim calcmode="lin" valueType="num">
                                      <p:cBhvr>
                                        <p:cTn id="6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49"/>
            <a:ext cx="9144000" cy="1147549"/>
          </a:xfrm>
        </p:spPr>
        <p:txBody>
          <a:bodyPr>
            <a:normAutofit fontScale="90000"/>
          </a:bodyPr>
          <a:lstStyle/>
          <a:p>
            <a:pPr algn="ctr"/>
            <a:r>
              <a:rPr lang="en-US" sz="3600" b="1" dirty="0" smtClean="0">
                <a:latin typeface="Open Sans Semibold"/>
                <a:cs typeface="Open Sans Semibold"/>
              </a:rPr>
              <a:t>A Reality Check Regarding Current Rubrics:</a:t>
            </a:r>
            <a:br>
              <a:rPr lang="en-US" sz="3600" b="1" dirty="0" smtClean="0">
                <a:latin typeface="Open Sans Semibold"/>
                <a:cs typeface="Open Sans Semibold"/>
              </a:rPr>
            </a:br>
            <a:r>
              <a:rPr lang="en-US" sz="3600" b="1" dirty="0" smtClean="0">
                <a:latin typeface="Open Sans Semibold"/>
                <a:cs typeface="Open Sans Semibold"/>
              </a:rPr>
              <a:t>Commonly Encountered Weaknesses</a:t>
            </a:r>
            <a:endParaRPr lang="en-US" sz="3600" b="1" dirty="0">
              <a:latin typeface="Open Sans Semibold"/>
              <a:cs typeface="Open Sans Semibold"/>
            </a:endParaRPr>
          </a:p>
        </p:txBody>
      </p:sp>
      <p:sp>
        <p:nvSpPr>
          <p:cNvPr id="3" name="Content Placeholder 2"/>
          <p:cNvSpPr>
            <a:spLocks noGrp="1"/>
          </p:cNvSpPr>
          <p:nvPr>
            <p:ph idx="1"/>
          </p:nvPr>
        </p:nvSpPr>
        <p:spPr>
          <a:xfrm>
            <a:off x="3412" y="1219200"/>
            <a:ext cx="9144000" cy="5257800"/>
          </a:xfrm>
        </p:spPr>
        <p:txBody>
          <a:bodyPr>
            <a:normAutofit lnSpcReduction="10000"/>
          </a:bodyPr>
          <a:lstStyle/>
          <a:p>
            <a:pPr>
              <a:lnSpc>
                <a:spcPct val="130000"/>
              </a:lnSpc>
            </a:pPr>
            <a:r>
              <a:rPr lang="en-US" sz="2400" dirty="0" smtClean="0">
                <a:latin typeface="Open Sans"/>
                <a:cs typeface="Open Sans"/>
              </a:rPr>
              <a:t>Using overly broad criteria</a:t>
            </a:r>
          </a:p>
          <a:p>
            <a:pPr>
              <a:lnSpc>
                <a:spcPct val="130000"/>
              </a:lnSpc>
            </a:pPr>
            <a:r>
              <a:rPr lang="en-US" sz="2400" dirty="0" smtClean="0">
                <a:latin typeface="Open Sans"/>
                <a:cs typeface="Open Sans"/>
              </a:rPr>
              <a:t>Using </a:t>
            </a:r>
            <a:r>
              <a:rPr lang="en-US" sz="2400" dirty="0">
                <a:latin typeface="Open Sans"/>
                <a:cs typeface="Open Sans"/>
              </a:rPr>
              <a:t>double- or multiple-barreled criteria </a:t>
            </a:r>
            <a:endParaRPr lang="en-US" sz="2400" dirty="0" smtClean="0">
              <a:latin typeface="Open Sans"/>
              <a:cs typeface="Open Sans"/>
            </a:endParaRPr>
          </a:p>
          <a:p>
            <a:pPr>
              <a:lnSpc>
                <a:spcPct val="130000"/>
              </a:lnSpc>
            </a:pPr>
            <a:r>
              <a:rPr lang="en-US" sz="2400" dirty="0">
                <a:latin typeface="Open Sans"/>
                <a:cs typeface="Open Sans"/>
              </a:rPr>
              <a:t>Using overlapping performance descriptors</a:t>
            </a:r>
          </a:p>
          <a:p>
            <a:pPr>
              <a:lnSpc>
                <a:spcPct val="130000"/>
              </a:lnSpc>
            </a:pPr>
            <a:r>
              <a:rPr lang="en-US" sz="2400" dirty="0" smtClean="0">
                <a:latin typeface="Open Sans"/>
                <a:cs typeface="Open Sans"/>
              </a:rPr>
              <a:t>Failing </a:t>
            </a:r>
            <a:r>
              <a:rPr lang="en-US" sz="2400" dirty="0">
                <a:latin typeface="Open Sans"/>
                <a:cs typeface="Open Sans"/>
              </a:rPr>
              <a:t>to include all possible performance outcomes</a:t>
            </a:r>
          </a:p>
          <a:p>
            <a:pPr>
              <a:lnSpc>
                <a:spcPct val="130000"/>
              </a:lnSpc>
            </a:pPr>
            <a:r>
              <a:rPr lang="en-US" sz="2400" dirty="0" smtClean="0">
                <a:latin typeface="Open Sans"/>
                <a:cs typeface="Open Sans"/>
              </a:rPr>
              <a:t>Using double-barreled descriptors that derail actionability</a:t>
            </a:r>
          </a:p>
          <a:p>
            <a:pPr>
              <a:lnSpc>
                <a:spcPct val="130000"/>
              </a:lnSpc>
            </a:pPr>
            <a:r>
              <a:rPr lang="en-US" sz="2400" dirty="0" smtClean="0">
                <a:latin typeface="Open Sans"/>
                <a:cs typeface="Open Sans"/>
              </a:rPr>
              <a:t>Using subjective terms, performance level labels (or surrogates), or inconsequential terms to differentiate performance levels</a:t>
            </a:r>
            <a:endParaRPr lang="en-US" sz="2400" dirty="0">
              <a:latin typeface="Open Sans"/>
              <a:cs typeface="Open Sans"/>
            </a:endParaRPr>
          </a:p>
          <a:p>
            <a:pPr>
              <a:lnSpc>
                <a:spcPct val="130000"/>
              </a:lnSpc>
            </a:pPr>
            <a:r>
              <a:rPr lang="en-US" sz="2400" dirty="0" smtClean="0">
                <a:latin typeface="Open Sans"/>
                <a:cs typeface="Open Sans"/>
              </a:rPr>
              <a:t>Failing to maintain the integrity of target learning outcomes: a common result of having multiple levels of “mastery”</a:t>
            </a:r>
          </a:p>
        </p:txBody>
      </p:sp>
    </p:spTree>
    <p:extLst>
      <p:ext uri="{BB962C8B-B14F-4D97-AF65-F5344CB8AC3E}">
        <p14:creationId xmlns:p14="http://schemas.microsoft.com/office/powerpoint/2010/main" val="160548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t>Overly Broad Criterion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2287656"/>
              </p:ext>
            </p:extLst>
          </p:nvPr>
        </p:nvGraphicFramePr>
        <p:xfrm>
          <a:off x="457200" y="990600"/>
          <a:ext cx="8229600" cy="456057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Criterion</a:t>
                      </a:r>
                    </a:p>
                  </a:txBody>
                  <a:tcPr marL="68580" marR="68580" marT="0" marB="0"/>
                </a:tc>
                <a:tc>
                  <a:txBody>
                    <a:bodyPr/>
                    <a:lstStyle/>
                    <a:p>
                      <a:pPr marL="0" marR="0" algn="ctr">
                        <a:lnSpc>
                          <a:spcPct val="115000"/>
                        </a:lnSpc>
                        <a:spcBef>
                          <a:spcPts val="0"/>
                        </a:spcBef>
                        <a:spcAft>
                          <a:spcPts val="0"/>
                        </a:spcAft>
                      </a:pPr>
                      <a:r>
                        <a:rPr lang="en-US" sz="1600" b="1">
                          <a:solidFill>
                            <a:schemeClr val="tx1"/>
                          </a:solidFill>
                          <a:effectLst/>
                          <a:latin typeface="Calibri"/>
                          <a:ea typeface="Calibri"/>
                          <a:cs typeface="Times New Roman"/>
                        </a:rPr>
                        <a:t>Unsatisfactory</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Developing</a:t>
                      </a:r>
                    </a:p>
                  </a:txBody>
                  <a:tcPr marL="68580" marR="68580" marT="0" marB="0"/>
                </a:tc>
                <a:tc>
                  <a:txBody>
                    <a:bodyPr/>
                    <a:lstStyle/>
                    <a:p>
                      <a:pPr marL="0" marR="0" algn="ctr">
                        <a:lnSpc>
                          <a:spcPct val="115000"/>
                        </a:lnSpc>
                        <a:spcBef>
                          <a:spcPts val="0"/>
                        </a:spcBef>
                        <a:spcAft>
                          <a:spcPts val="0"/>
                        </a:spcAft>
                      </a:pPr>
                      <a:r>
                        <a:rPr lang="en-US" sz="1600" b="1">
                          <a:solidFill>
                            <a:schemeClr val="tx1"/>
                          </a:solidFill>
                          <a:effectLst/>
                          <a:latin typeface="Calibri"/>
                          <a:ea typeface="Calibri"/>
                          <a:cs typeface="Times New Roman"/>
                        </a:rPr>
                        <a:t>Proficient</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Distinguished</a:t>
                      </a:r>
                    </a:p>
                  </a:txBody>
                  <a:tcPr marL="68580" marR="68580" marT="0" marB="0"/>
                </a:tc>
              </a:tr>
              <a:tr h="370840">
                <a:tc>
                  <a:txBody>
                    <a:bodyPr/>
                    <a:lstStyle/>
                    <a:p>
                      <a:pPr marL="0" marR="0" lvl="0" indent="0">
                        <a:lnSpc>
                          <a:spcPct val="115000"/>
                        </a:lnSpc>
                        <a:spcBef>
                          <a:spcPts val="0"/>
                        </a:spcBef>
                        <a:spcAft>
                          <a:spcPts val="0"/>
                        </a:spcAft>
                        <a:buFont typeface="+mj-lt"/>
                        <a:buNone/>
                      </a:pPr>
                      <a:r>
                        <a:rPr lang="en-US" sz="1600" b="1" dirty="0">
                          <a:solidFill>
                            <a:schemeClr val="tx1"/>
                          </a:solidFill>
                          <a:effectLst/>
                          <a:latin typeface="Calibri"/>
                          <a:ea typeface="Calibri"/>
                          <a:cs typeface="Times New Roman"/>
                        </a:rPr>
                        <a:t>Assessment</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No evidence of review of assessment data. Inadequate modification of instruction. Instruction does not provide evidence of assessment strategies.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Instruction provides evidence of alternative assessment strategies. Some instructional goals are assessed. Some evidence of review of assessment data.</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Alternative assessment strategies are indicated (in plans). Lessons provide evidence of instructional modification based on learners' needs. Candidate reviews assessment data to inform instruction.</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Candidate selects and uses assessment data from a variety of sources. Consistently uses alternative and traditional assessment strategies. Candidate communicates with learners about their progress.</a:t>
                      </a:r>
                    </a:p>
                  </a:txBody>
                  <a:tcPr marL="68580" marR="68580" marT="0" marB="0"/>
                </a:tc>
              </a:tr>
            </a:tbl>
          </a:graphicData>
        </a:graphic>
      </p:graphicFrame>
    </p:spTree>
    <p:extLst>
      <p:ext uri="{BB962C8B-B14F-4D97-AF65-F5344CB8AC3E}">
        <p14:creationId xmlns:p14="http://schemas.microsoft.com/office/powerpoint/2010/main" val="500457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t>Double-barreled Criterion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47055850"/>
              </p:ext>
            </p:extLst>
          </p:nvPr>
        </p:nvGraphicFramePr>
        <p:xfrm>
          <a:off x="228600" y="1752600"/>
          <a:ext cx="8686800" cy="2129536"/>
        </p:xfrm>
        <a:graphic>
          <a:graphicData uri="http://schemas.openxmlformats.org/drawingml/2006/table">
            <a:tbl>
              <a:tblPr firstRow="1" bandRow="1">
                <a:tableStyleId>{5C22544A-7EE6-4342-B048-85BDC9FD1C3A}</a:tableStyleId>
              </a:tblPr>
              <a:tblGrid>
                <a:gridCol w="2171700"/>
                <a:gridCol w="2171700"/>
                <a:gridCol w="2171700"/>
                <a:gridCol w="2171700"/>
              </a:tblGrid>
              <a:tr h="384602">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Criterion</a:t>
                      </a:r>
                    </a:p>
                  </a:txBody>
                  <a:tcPr marL="68580" marR="68580" marT="0" marB="0"/>
                </a:tc>
                <a:tc>
                  <a:txBody>
                    <a:bodyPr/>
                    <a:lstStyle/>
                    <a:p>
                      <a:pPr marL="0" marR="0" algn="ctr">
                        <a:lnSpc>
                          <a:spcPct val="115000"/>
                        </a:lnSpc>
                        <a:spcBef>
                          <a:spcPts val="0"/>
                        </a:spcBef>
                        <a:spcAft>
                          <a:spcPts val="0"/>
                        </a:spcAft>
                      </a:pPr>
                      <a:r>
                        <a:rPr lang="en-US" sz="1600" b="1">
                          <a:solidFill>
                            <a:schemeClr val="tx1"/>
                          </a:solidFill>
                          <a:effectLst/>
                          <a:latin typeface="Calibri"/>
                          <a:ea typeface="Calibri"/>
                          <a:cs typeface="Times New Roman"/>
                        </a:rPr>
                        <a:t>Unsatisfactory</a:t>
                      </a:r>
                    </a:p>
                  </a:txBody>
                  <a:tcPr marL="68580" marR="68580" marT="0" marB="0"/>
                </a:tc>
                <a:tc>
                  <a:txBody>
                    <a:bodyPr/>
                    <a:lstStyle/>
                    <a:p>
                      <a:pPr marL="0" marR="0" algn="ctr">
                        <a:lnSpc>
                          <a:spcPct val="115000"/>
                        </a:lnSpc>
                        <a:spcBef>
                          <a:spcPts val="0"/>
                        </a:spcBef>
                        <a:spcAft>
                          <a:spcPts val="0"/>
                        </a:spcAft>
                      </a:pPr>
                      <a:r>
                        <a:rPr lang="en-US" sz="1600" b="1">
                          <a:solidFill>
                            <a:schemeClr val="tx1"/>
                          </a:solidFill>
                          <a:effectLst/>
                          <a:latin typeface="Calibri"/>
                          <a:ea typeface="Calibri"/>
                          <a:cs typeface="Times New Roman"/>
                        </a:rPr>
                        <a:t>Developing</a:t>
                      </a:r>
                    </a:p>
                  </a:txBody>
                  <a:tcPr marL="68580" marR="68580" marT="0" marB="0"/>
                </a:tc>
                <a:tc>
                  <a:txBody>
                    <a:bodyPr/>
                    <a:lstStyle/>
                    <a:p>
                      <a:pPr marL="0" marR="0" algn="ctr">
                        <a:lnSpc>
                          <a:spcPct val="115000"/>
                        </a:lnSpc>
                        <a:spcBef>
                          <a:spcPts val="0"/>
                        </a:spcBef>
                        <a:spcAft>
                          <a:spcPts val="0"/>
                        </a:spcAft>
                      </a:pPr>
                      <a:r>
                        <a:rPr lang="en-US" sz="1600" b="1">
                          <a:solidFill>
                            <a:schemeClr val="tx1"/>
                          </a:solidFill>
                          <a:effectLst/>
                          <a:latin typeface="Calibri"/>
                          <a:ea typeface="Calibri"/>
                          <a:cs typeface="Times New Roman"/>
                        </a:rPr>
                        <a:t>Proficient</a:t>
                      </a:r>
                    </a:p>
                  </a:txBody>
                  <a:tcPr marL="68580" marR="68580" marT="0" marB="0"/>
                </a:tc>
              </a:tr>
              <a:tr h="1744934">
                <a:tc>
                  <a:txBody>
                    <a:bodyPr/>
                    <a:lstStyle/>
                    <a:p>
                      <a:pPr marL="0" marR="0" lvl="0" indent="0">
                        <a:lnSpc>
                          <a:spcPct val="115000"/>
                        </a:lnSpc>
                        <a:spcBef>
                          <a:spcPts val="0"/>
                        </a:spcBef>
                        <a:spcAft>
                          <a:spcPts val="0"/>
                        </a:spcAft>
                        <a:buFont typeface="+mj-lt"/>
                        <a:buNone/>
                      </a:pPr>
                      <a:r>
                        <a:rPr lang="en-US" sz="1600" b="1" dirty="0" smtClean="0">
                          <a:solidFill>
                            <a:schemeClr val="tx1"/>
                          </a:solidFill>
                          <a:effectLst/>
                          <a:latin typeface="Calibri"/>
                          <a:ea typeface="Calibri"/>
                          <a:cs typeface="Times New Roman"/>
                        </a:rPr>
                        <a:t>Alignment to Applicable State</a:t>
                      </a:r>
                      <a:r>
                        <a:rPr lang="en-US" sz="1600" b="1" baseline="0" dirty="0" smtClean="0">
                          <a:solidFill>
                            <a:schemeClr val="tx1"/>
                          </a:solidFill>
                          <a:effectLst/>
                          <a:latin typeface="Calibri"/>
                          <a:ea typeface="Calibri"/>
                          <a:cs typeface="Times New Roman"/>
                        </a:rPr>
                        <a:t> P-12 Standards and Identification of Appropriate Instructional Materials</a:t>
                      </a:r>
                      <a:endParaRPr lang="en-US" sz="1600" b="1" dirty="0">
                        <a:solidFill>
                          <a:schemeClr val="tx1"/>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0" dirty="0" smtClean="0">
                          <a:solidFill>
                            <a:schemeClr val="tx1"/>
                          </a:solidFill>
                          <a:effectLst/>
                          <a:latin typeface="Calibri"/>
                          <a:ea typeface="Calibri"/>
                          <a:cs typeface="Times New Roman"/>
                        </a:rPr>
                        <a:t>Lesson plan does</a:t>
                      </a:r>
                      <a:r>
                        <a:rPr lang="en-US" sz="1600" b="0" baseline="0" dirty="0" smtClean="0">
                          <a:solidFill>
                            <a:schemeClr val="tx1"/>
                          </a:solidFill>
                          <a:effectLst/>
                          <a:latin typeface="Calibri"/>
                          <a:ea typeface="Calibri"/>
                          <a:cs typeface="Times New Roman"/>
                        </a:rPr>
                        <a:t> not reference P-12 standards or instructional materials.</a:t>
                      </a:r>
                      <a:endParaRPr lang="en-US" sz="1600" b="0" dirty="0">
                        <a:solidFill>
                          <a:schemeClr val="tx1"/>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0" dirty="0" smtClean="0">
                          <a:solidFill>
                            <a:schemeClr val="tx1"/>
                          </a:solidFill>
                          <a:effectLst/>
                          <a:latin typeface="Calibri"/>
                          <a:ea typeface="Calibri"/>
                          <a:cs typeface="Times New Roman"/>
                        </a:rPr>
                        <a:t>Lesson plan references</a:t>
                      </a:r>
                      <a:r>
                        <a:rPr lang="en-US" sz="1600" b="0" baseline="0" dirty="0" smtClean="0">
                          <a:solidFill>
                            <a:schemeClr val="tx1"/>
                          </a:solidFill>
                          <a:effectLst/>
                          <a:latin typeface="Calibri"/>
                          <a:ea typeface="Calibri"/>
                          <a:cs typeface="Times New Roman"/>
                        </a:rPr>
                        <a:t> applicable P-12 standards OR appropriate instructional materials, but not both.</a:t>
                      </a:r>
                      <a:endParaRPr lang="en-US" sz="1600" b="0" dirty="0">
                        <a:solidFill>
                          <a:schemeClr val="tx1"/>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0" dirty="0" smtClean="0">
                          <a:solidFill>
                            <a:schemeClr val="tx1"/>
                          </a:solidFill>
                          <a:effectLst/>
                          <a:latin typeface="Calibri"/>
                          <a:ea typeface="Calibri"/>
                          <a:cs typeface="Times New Roman"/>
                        </a:rPr>
                        <a:t>Lesson plan references applicable P-12 standards AND identifies appropriate instructional materials</a:t>
                      </a:r>
                      <a:endParaRPr lang="en-US" sz="1600" b="0" dirty="0">
                        <a:solidFill>
                          <a:schemeClr val="tx1"/>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47477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t>Overlapping Performance Levels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1126720"/>
              </p:ext>
            </p:extLst>
          </p:nvPr>
        </p:nvGraphicFramePr>
        <p:xfrm>
          <a:off x="381000" y="2209800"/>
          <a:ext cx="8229600" cy="2036826"/>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Criterion</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Unsatisfactory</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Developing</a:t>
                      </a:r>
                    </a:p>
                  </a:txBody>
                  <a:tcPr marL="68580" marR="68580" marT="0" marB="0"/>
                </a:tc>
                <a:tc>
                  <a:txBody>
                    <a:bodyPr/>
                    <a:lstStyle/>
                    <a:p>
                      <a:pPr marL="0" marR="0" algn="ctr">
                        <a:lnSpc>
                          <a:spcPct val="115000"/>
                        </a:lnSpc>
                        <a:spcBef>
                          <a:spcPts val="0"/>
                        </a:spcBef>
                        <a:spcAft>
                          <a:spcPts val="0"/>
                        </a:spcAft>
                      </a:pPr>
                      <a:r>
                        <a:rPr lang="en-US" sz="1600" b="1">
                          <a:solidFill>
                            <a:schemeClr val="tx1"/>
                          </a:solidFill>
                          <a:effectLst/>
                          <a:latin typeface="Calibri"/>
                          <a:ea typeface="Calibri"/>
                          <a:cs typeface="Times New Roman"/>
                        </a:rPr>
                        <a:t>Proficient</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Distinguished</a:t>
                      </a:r>
                    </a:p>
                  </a:txBody>
                  <a:tcPr marL="68580" marR="68580" marT="0" marB="0"/>
                </a:tc>
              </a:tr>
              <a:tr h="370840">
                <a:tc>
                  <a:txBody>
                    <a:bodyPr/>
                    <a:lstStyle/>
                    <a:p>
                      <a:pPr marL="0" marR="0" lvl="0" indent="0">
                        <a:lnSpc>
                          <a:spcPct val="115000"/>
                        </a:lnSpc>
                        <a:spcBef>
                          <a:spcPts val="0"/>
                        </a:spcBef>
                        <a:spcAft>
                          <a:spcPts val="0"/>
                        </a:spcAft>
                        <a:buFont typeface="+mj-lt"/>
                        <a:buNone/>
                      </a:pPr>
                      <a:r>
                        <a:rPr lang="en-US" sz="1600" b="1" dirty="0" smtClean="0">
                          <a:solidFill>
                            <a:schemeClr val="tx1"/>
                          </a:solidFill>
                          <a:effectLst/>
                          <a:latin typeface="Calibri"/>
                          <a:ea typeface="Calibri"/>
                          <a:cs typeface="Times New Roman"/>
                        </a:rPr>
                        <a:t>Communicating</a:t>
                      </a:r>
                      <a:r>
                        <a:rPr lang="en-US" sz="1600" b="1" baseline="0" dirty="0" smtClean="0">
                          <a:solidFill>
                            <a:schemeClr val="tx1"/>
                          </a:solidFill>
                          <a:effectLst/>
                          <a:latin typeface="Calibri"/>
                          <a:ea typeface="Calibri"/>
                          <a:cs typeface="Times New Roman"/>
                        </a:rPr>
                        <a:t> Learning Activity Instructions to Students</a:t>
                      </a:r>
                      <a:endParaRPr lang="en-US" sz="1600" b="1" dirty="0">
                        <a:solidFill>
                          <a:schemeClr val="tx1"/>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latin typeface="Calibri"/>
                          <a:ea typeface="Calibri"/>
                          <a:cs typeface="Times New Roman"/>
                        </a:rPr>
                        <a:t>Makes </a:t>
                      </a:r>
                      <a:r>
                        <a:rPr lang="en-US" sz="1600" b="1" dirty="0">
                          <a:effectLst/>
                          <a:latin typeface="Calibri"/>
                          <a:ea typeface="Calibri"/>
                          <a:cs typeface="Times New Roman"/>
                        </a:rPr>
                        <a:t>two or more errors </a:t>
                      </a:r>
                      <a:r>
                        <a:rPr lang="en-US" sz="1600" dirty="0">
                          <a:effectLst/>
                          <a:latin typeface="Calibri"/>
                          <a:ea typeface="Calibri"/>
                          <a:cs typeface="Times New Roman"/>
                        </a:rPr>
                        <a:t>when describing learning activity instructions to students</a:t>
                      </a:r>
                    </a:p>
                  </a:txBody>
                  <a:tcPr marL="68580" marR="68580" marT="0" marB="0"/>
                </a:tc>
                <a:tc>
                  <a:txBody>
                    <a:bodyPr/>
                    <a:lstStyle/>
                    <a:p>
                      <a:pPr marL="0" marR="0">
                        <a:lnSpc>
                          <a:spcPct val="115000"/>
                        </a:lnSpc>
                        <a:spcBef>
                          <a:spcPts val="0"/>
                        </a:spcBef>
                        <a:spcAft>
                          <a:spcPts val="0"/>
                        </a:spcAft>
                      </a:pPr>
                      <a:r>
                        <a:rPr lang="en-US" sz="1600" dirty="0">
                          <a:effectLst/>
                          <a:latin typeface="Calibri"/>
                          <a:ea typeface="Calibri"/>
                          <a:cs typeface="Times New Roman"/>
                        </a:rPr>
                        <a:t>Makes </a:t>
                      </a:r>
                      <a:r>
                        <a:rPr lang="en-US" sz="1600" b="1" dirty="0">
                          <a:effectLst/>
                          <a:latin typeface="Calibri"/>
                          <a:ea typeface="Calibri"/>
                          <a:cs typeface="Times New Roman"/>
                        </a:rPr>
                        <a:t>no more than two errors </a:t>
                      </a:r>
                      <a:r>
                        <a:rPr lang="en-US" sz="1600" dirty="0">
                          <a:effectLst/>
                          <a:latin typeface="Calibri"/>
                          <a:ea typeface="Calibri"/>
                          <a:cs typeface="Times New Roman"/>
                        </a:rPr>
                        <a:t>when describing learning activity instructions to students</a:t>
                      </a:r>
                    </a:p>
                  </a:txBody>
                  <a:tcPr marL="68580" marR="68580" marT="0" marB="0"/>
                </a:tc>
                <a:tc>
                  <a:txBody>
                    <a:bodyPr/>
                    <a:lstStyle/>
                    <a:p>
                      <a:pPr marL="0" marR="0">
                        <a:lnSpc>
                          <a:spcPct val="115000"/>
                        </a:lnSpc>
                        <a:spcBef>
                          <a:spcPts val="0"/>
                        </a:spcBef>
                        <a:spcAft>
                          <a:spcPts val="0"/>
                        </a:spcAft>
                      </a:pPr>
                      <a:r>
                        <a:rPr lang="en-US" sz="1600" dirty="0">
                          <a:effectLst/>
                          <a:latin typeface="Calibri"/>
                          <a:ea typeface="Calibri"/>
                          <a:cs typeface="Times New Roman"/>
                        </a:rPr>
                        <a:t>Makes </a:t>
                      </a:r>
                      <a:r>
                        <a:rPr lang="en-US" sz="1600" b="1" dirty="0">
                          <a:effectLst/>
                          <a:latin typeface="Calibri"/>
                          <a:ea typeface="Calibri"/>
                          <a:cs typeface="Times New Roman"/>
                        </a:rPr>
                        <a:t>no more than one error </a:t>
                      </a:r>
                      <a:r>
                        <a:rPr lang="en-US" sz="1600" dirty="0">
                          <a:effectLst/>
                          <a:latin typeface="Calibri"/>
                          <a:ea typeface="Calibri"/>
                          <a:cs typeface="Times New Roman"/>
                        </a:rPr>
                        <a:t>when describing learning activity instructions to students</a:t>
                      </a:r>
                    </a:p>
                  </a:txBody>
                  <a:tcPr marL="68580" marR="68580" marT="0" marB="0"/>
                </a:tc>
                <a:tc>
                  <a:txBody>
                    <a:bodyPr/>
                    <a:lstStyle/>
                    <a:p>
                      <a:pPr marL="0" marR="0">
                        <a:lnSpc>
                          <a:spcPct val="115000"/>
                        </a:lnSpc>
                        <a:spcBef>
                          <a:spcPts val="0"/>
                        </a:spcBef>
                        <a:spcAft>
                          <a:spcPts val="0"/>
                        </a:spcAft>
                      </a:pPr>
                      <a:r>
                        <a:rPr lang="en-US" sz="1600" dirty="0">
                          <a:effectLst/>
                          <a:latin typeface="Calibri"/>
                          <a:ea typeface="Calibri"/>
                          <a:cs typeface="Times New Roman"/>
                        </a:rPr>
                        <a:t>Provides complete, accurate learning activity instructions to students</a:t>
                      </a:r>
                    </a:p>
                  </a:txBody>
                  <a:tcPr marL="68580" marR="68580" marT="0" marB="0"/>
                </a:tc>
              </a:tr>
            </a:tbl>
          </a:graphicData>
        </a:graphic>
      </p:graphicFrame>
    </p:spTree>
    <p:extLst>
      <p:ext uri="{BB962C8B-B14F-4D97-AF65-F5344CB8AC3E}">
        <p14:creationId xmlns:p14="http://schemas.microsoft.com/office/powerpoint/2010/main" val="321109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pPr algn="ctr"/>
            <a:r>
              <a:rPr lang="en-US" b="1" dirty="0" smtClean="0"/>
              <a:t>Possible Gap in Performance Levels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2345515"/>
              </p:ext>
            </p:extLst>
          </p:nvPr>
        </p:nvGraphicFramePr>
        <p:xfrm>
          <a:off x="457200" y="1295400"/>
          <a:ext cx="8229600" cy="315849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Criterion</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Unsatisfactory</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Developing</a:t>
                      </a:r>
                    </a:p>
                  </a:txBody>
                  <a:tcPr marL="68580" marR="68580" marT="0" marB="0"/>
                </a:tc>
                <a:tc>
                  <a:txBody>
                    <a:bodyPr/>
                    <a:lstStyle/>
                    <a:p>
                      <a:pPr marL="0" marR="0" algn="ctr">
                        <a:lnSpc>
                          <a:spcPct val="115000"/>
                        </a:lnSpc>
                        <a:spcBef>
                          <a:spcPts val="0"/>
                        </a:spcBef>
                        <a:spcAft>
                          <a:spcPts val="0"/>
                        </a:spcAft>
                      </a:pPr>
                      <a:r>
                        <a:rPr lang="en-US" sz="1600" b="1">
                          <a:solidFill>
                            <a:schemeClr val="tx1"/>
                          </a:solidFill>
                          <a:effectLst/>
                          <a:latin typeface="Calibri"/>
                          <a:ea typeface="Calibri"/>
                          <a:cs typeface="Times New Roman"/>
                        </a:rPr>
                        <a:t>Proficient</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Distinguished</a:t>
                      </a:r>
                    </a:p>
                  </a:txBody>
                  <a:tcPr marL="68580" marR="68580" marT="0" marB="0"/>
                </a:tc>
              </a:tr>
              <a:tr h="370840">
                <a:tc>
                  <a:txBody>
                    <a:bodyPr/>
                    <a:lstStyle/>
                    <a:p>
                      <a:pPr marL="0" marR="0" lvl="0" indent="0">
                        <a:lnSpc>
                          <a:spcPct val="115000"/>
                        </a:lnSpc>
                        <a:spcBef>
                          <a:spcPts val="0"/>
                        </a:spcBef>
                        <a:spcAft>
                          <a:spcPts val="0"/>
                        </a:spcAft>
                        <a:buFont typeface="+mj-lt"/>
                        <a:buNone/>
                      </a:pPr>
                      <a:r>
                        <a:rPr lang="en-US" sz="1600" b="1" dirty="0">
                          <a:solidFill>
                            <a:schemeClr val="tx1"/>
                          </a:solidFill>
                          <a:effectLst/>
                          <a:latin typeface="Calibri"/>
                          <a:ea typeface="Calibri"/>
                          <a:cs typeface="Times New Roman"/>
                        </a:rPr>
                        <a:t>Instructional Materials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Lesson plan does not reference any instructional materials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Instructional materials are </a:t>
                      </a:r>
                      <a:r>
                        <a:rPr lang="en-US" sz="1600" b="1" dirty="0">
                          <a:solidFill>
                            <a:schemeClr val="tx1"/>
                          </a:solidFill>
                          <a:effectLst/>
                          <a:latin typeface="Calibri"/>
                          <a:ea typeface="Calibri"/>
                          <a:cs typeface="Times New Roman"/>
                        </a:rPr>
                        <a:t>missing for one or two parts</a:t>
                      </a:r>
                      <a:r>
                        <a:rPr lang="en-US" sz="1600" b="0" dirty="0">
                          <a:solidFill>
                            <a:schemeClr val="tx1"/>
                          </a:solidFill>
                          <a:effectLst/>
                          <a:latin typeface="Calibri"/>
                          <a:ea typeface="Calibri"/>
                          <a:cs typeface="Times New Roman"/>
                        </a:rPr>
                        <a:t> of the lesson </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Instructional </a:t>
                      </a:r>
                      <a:r>
                        <a:rPr lang="en-US" sz="1600" b="1" dirty="0">
                          <a:solidFill>
                            <a:schemeClr val="tx1"/>
                          </a:solidFill>
                          <a:effectLst/>
                          <a:latin typeface="Calibri"/>
                          <a:ea typeface="Calibri"/>
                          <a:cs typeface="Times New Roman"/>
                        </a:rPr>
                        <a:t>materials for all parts of the </a:t>
                      </a:r>
                      <a:r>
                        <a:rPr lang="en-US" sz="1600" b="0" dirty="0">
                          <a:solidFill>
                            <a:schemeClr val="tx1"/>
                          </a:solidFill>
                          <a:effectLst/>
                          <a:latin typeface="Calibri"/>
                          <a:ea typeface="Calibri"/>
                          <a:cs typeface="Times New Roman"/>
                        </a:rPr>
                        <a:t>lesson are listed and directly relate to the learning objectives.</a:t>
                      </a:r>
                    </a:p>
                  </a:txBody>
                  <a:tcPr marL="68580" marR="68580" marT="0" marB="0"/>
                </a:tc>
                <a:tc>
                  <a:txBody>
                    <a:bodyPr/>
                    <a:lstStyle/>
                    <a:p>
                      <a:pPr marL="0" marR="0">
                        <a:lnSpc>
                          <a:spcPct val="115000"/>
                        </a:lnSpc>
                        <a:spcBef>
                          <a:spcPts val="0"/>
                        </a:spcBef>
                        <a:spcAft>
                          <a:spcPts val="0"/>
                        </a:spcAft>
                      </a:pPr>
                      <a:r>
                        <a:rPr lang="en-US" sz="1600" b="0" dirty="0">
                          <a:solidFill>
                            <a:schemeClr val="tx1"/>
                          </a:solidFill>
                          <a:effectLst/>
                          <a:latin typeface="Calibri"/>
                          <a:ea typeface="Calibri"/>
                          <a:cs typeface="Times New Roman"/>
                        </a:rPr>
                        <a:t>Instructional materials for all parts of the lesson are listed, directly relate to the learning objectives, and are developmentally appropriate.</a:t>
                      </a:r>
                    </a:p>
                  </a:txBody>
                  <a:tcPr marL="68580" marR="68580" marT="0" marB="0"/>
                </a:tc>
              </a:tr>
            </a:tbl>
          </a:graphicData>
        </a:graphic>
      </p:graphicFrame>
    </p:spTree>
    <p:extLst>
      <p:ext uri="{BB962C8B-B14F-4D97-AF65-F5344CB8AC3E}">
        <p14:creationId xmlns:p14="http://schemas.microsoft.com/office/powerpoint/2010/main" val="1228120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pPr algn="ctr"/>
            <a:r>
              <a:rPr lang="en-US" b="1" dirty="0" smtClean="0"/>
              <a:t>Double-barreled Descriptor</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2376060"/>
              </p:ext>
            </p:extLst>
          </p:nvPr>
        </p:nvGraphicFramePr>
        <p:xfrm>
          <a:off x="228600" y="1600200"/>
          <a:ext cx="8686800" cy="2129536"/>
        </p:xfrm>
        <a:graphic>
          <a:graphicData uri="http://schemas.openxmlformats.org/drawingml/2006/table">
            <a:tbl>
              <a:tblPr firstRow="1" bandRow="1">
                <a:tableStyleId>{5C22544A-7EE6-4342-B048-85BDC9FD1C3A}</a:tableStyleId>
              </a:tblPr>
              <a:tblGrid>
                <a:gridCol w="2171700"/>
                <a:gridCol w="2171700"/>
                <a:gridCol w="2171700"/>
                <a:gridCol w="2171700"/>
              </a:tblGrid>
              <a:tr h="384602">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Criterion</a:t>
                      </a:r>
                    </a:p>
                  </a:txBody>
                  <a:tcPr marL="68580" marR="68580" marT="0" marB="0"/>
                </a:tc>
                <a:tc>
                  <a:txBody>
                    <a:bodyPr/>
                    <a:lstStyle/>
                    <a:p>
                      <a:pPr marL="0" marR="0" algn="ctr">
                        <a:lnSpc>
                          <a:spcPct val="115000"/>
                        </a:lnSpc>
                        <a:spcBef>
                          <a:spcPts val="0"/>
                        </a:spcBef>
                        <a:spcAft>
                          <a:spcPts val="0"/>
                        </a:spcAft>
                      </a:pPr>
                      <a:r>
                        <a:rPr lang="en-US" sz="1600" b="1">
                          <a:solidFill>
                            <a:schemeClr val="tx1"/>
                          </a:solidFill>
                          <a:effectLst/>
                          <a:latin typeface="Calibri"/>
                          <a:ea typeface="Calibri"/>
                          <a:cs typeface="Times New Roman"/>
                        </a:rPr>
                        <a:t>Unsatisfactory</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Developing</a:t>
                      </a:r>
                    </a:p>
                  </a:txBody>
                  <a:tcPr marL="68580" marR="68580" marT="0" marB="0"/>
                </a:tc>
                <a:tc>
                  <a:txBody>
                    <a:bodyPr/>
                    <a:lstStyle/>
                    <a:p>
                      <a:pPr marL="0" marR="0" algn="ctr">
                        <a:lnSpc>
                          <a:spcPct val="115000"/>
                        </a:lnSpc>
                        <a:spcBef>
                          <a:spcPts val="0"/>
                        </a:spcBef>
                        <a:spcAft>
                          <a:spcPts val="0"/>
                        </a:spcAft>
                      </a:pPr>
                      <a:r>
                        <a:rPr lang="en-US" sz="1600" b="1">
                          <a:solidFill>
                            <a:schemeClr val="tx1"/>
                          </a:solidFill>
                          <a:effectLst/>
                          <a:latin typeface="Calibri"/>
                          <a:ea typeface="Calibri"/>
                          <a:cs typeface="Times New Roman"/>
                        </a:rPr>
                        <a:t>Proficient</a:t>
                      </a:r>
                    </a:p>
                  </a:txBody>
                  <a:tcPr marL="68580" marR="68580" marT="0" marB="0"/>
                </a:tc>
              </a:tr>
              <a:tr h="1744934">
                <a:tc>
                  <a:txBody>
                    <a:bodyPr/>
                    <a:lstStyle/>
                    <a:p>
                      <a:pPr marL="0" marR="0" lvl="0" indent="0">
                        <a:lnSpc>
                          <a:spcPct val="115000"/>
                        </a:lnSpc>
                        <a:spcBef>
                          <a:spcPts val="0"/>
                        </a:spcBef>
                        <a:spcAft>
                          <a:spcPts val="0"/>
                        </a:spcAft>
                        <a:buFont typeface="+mj-lt"/>
                        <a:buNone/>
                      </a:pPr>
                      <a:r>
                        <a:rPr lang="en-US" sz="1600" b="1" dirty="0" smtClean="0">
                          <a:solidFill>
                            <a:schemeClr val="tx1"/>
                          </a:solidFill>
                          <a:effectLst/>
                          <a:latin typeface="Calibri"/>
                          <a:ea typeface="Calibri"/>
                          <a:cs typeface="Times New Roman"/>
                        </a:rPr>
                        <a:t>Alignment to Applicable State</a:t>
                      </a:r>
                      <a:r>
                        <a:rPr lang="en-US" sz="1600" b="1" baseline="0" dirty="0" smtClean="0">
                          <a:solidFill>
                            <a:schemeClr val="tx1"/>
                          </a:solidFill>
                          <a:effectLst/>
                          <a:latin typeface="Calibri"/>
                          <a:ea typeface="Calibri"/>
                          <a:cs typeface="Times New Roman"/>
                        </a:rPr>
                        <a:t> P-12 Standards and Identification of Appropriate Instructional Materials</a:t>
                      </a:r>
                      <a:endParaRPr lang="en-US" sz="1600" b="1" dirty="0">
                        <a:solidFill>
                          <a:schemeClr val="tx1"/>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0" dirty="0" smtClean="0">
                          <a:solidFill>
                            <a:schemeClr val="tx1"/>
                          </a:solidFill>
                          <a:effectLst/>
                          <a:latin typeface="Calibri"/>
                          <a:ea typeface="Calibri"/>
                          <a:cs typeface="Times New Roman"/>
                        </a:rPr>
                        <a:t>Lesson plan does</a:t>
                      </a:r>
                      <a:r>
                        <a:rPr lang="en-US" sz="1600" b="0" baseline="0" dirty="0" smtClean="0">
                          <a:solidFill>
                            <a:schemeClr val="tx1"/>
                          </a:solidFill>
                          <a:effectLst/>
                          <a:latin typeface="Calibri"/>
                          <a:ea typeface="Calibri"/>
                          <a:cs typeface="Times New Roman"/>
                        </a:rPr>
                        <a:t> not reference P-12 standards or instructional materials.</a:t>
                      </a:r>
                      <a:endParaRPr lang="en-US" sz="1600" b="0" dirty="0">
                        <a:solidFill>
                          <a:schemeClr val="tx1"/>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0" dirty="0" smtClean="0">
                          <a:solidFill>
                            <a:schemeClr val="tx1"/>
                          </a:solidFill>
                          <a:effectLst/>
                          <a:latin typeface="Calibri"/>
                          <a:ea typeface="Calibri"/>
                          <a:cs typeface="Times New Roman"/>
                        </a:rPr>
                        <a:t>Lesson plan references</a:t>
                      </a:r>
                      <a:r>
                        <a:rPr lang="en-US" sz="1600" b="0" baseline="0" dirty="0" smtClean="0">
                          <a:solidFill>
                            <a:schemeClr val="tx1"/>
                          </a:solidFill>
                          <a:effectLst/>
                          <a:latin typeface="Calibri"/>
                          <a:ea typeface="Calibri"/>
                          <a:cs typeface="Times New Roman"/>
                        </a:rPr>
                        <a:t> applicable P-12 standards </a:t>
                      </a:r>
                      <a:r>
                        <a:rPr lang="en-US" sz="1600" b="1" baseline="0" dirty="0" smtClean="0">
                          <a:solidFill>
                            <a:schemeClr val="tx1"/>
                          </a:solidFill>
                          <a:effectLst/>
                          <a:latin typeface="Calibri"/>
                          <a:ea typeface="Calibri"/>
                          <a:cs typeface="Times New Roman"/>
                        </a:rPr>
                        <a:t>OR</a:t>
                      </a:r>
                      <a:r>
                        <a:rPr lang="en-US" sz="1600" b="0" baseline="0" dirty="0" smtClean="0">
                          <a:solidFill>
                            <a:schemeClr val="tx1"/>
                          </a:solidFill>
                          <a:effectLst/>
                          <a:latin typeface="Calibri"/>
                          <a:ea typeface="Calibri"/>
                          <a:cs typeface="Times New Roman"/>
                        </a:rPr>
                        <a:t> appropriate instructional materials, but not both.</a:t>
                      </a:r>
                      <a:endParaRPr lang="en-US" sz="1600" b="0" dirty="0">
                        <a:solidFill>
                          <a:schemeClr val="tx1"/>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0" dirty="0" smtClean="0">
                          <a:solidFill>
                            <a:schemeClr val="tx1"/>
                          </a:solidFill>
                          <a:effectLst/>
                          <a:latin typeface="Calibri"/>
                          <a:ea typeface="Calibri"/>
                          <a:cs typeface="Times New Roman"/>
                        </a:rPr>
                        <a:t>Lesson plan references applicable P-12 standards AND identifies appropriate instructional materials</a:t>
                      </a:r>
                      <a:endParaRPr lang="en-US" sz="1600" b="0" dirty="0">
                        <a:solidFill>
                          <a:schemeClr val="tx1"/>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436442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pPr algn="ctr"/>
            <a:r>
              <a:rPr lang="en-US" b="1" dirty="0" smtClean="0"/>
              <a:t>Use of Subjective Terms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614306"/>
              </p:ext>
            </p:extLst>
          </p:nvPr>
        </p:nvGraphicFramePr>
        <p:xfrm>
          <a:off x="381000" y="1143000"/>
          <a:ext cx="8382000" cy="2971800"/>
        </p:xfrm>
        <a:graphic>
          <a:graphicData uri="http://schemas.openxmlformats.org/drawingml/2006/table">
            <a:tbl>
              <a:tblPr firstRow="1" bandRow="1">
                <a:tableStyleId>{5C22544A-7EE6-4342-B048-85BDC9FD1C3A}</a:tableStyleId>
              </a:tblPr>
              <a:tblGrid>
                <a:gridCol w="1645920"/>
                <a:gridCol w="1645920"/>
                <a:gridCol w="1645920"/>
                <a:gridCol w="1645920"/>
                <a:gridCol w="1798320"/>
              </a:tblGrid>
              <a:tr h="546541">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Criterion</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Unsatisfactory</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Developing</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Proficient</a:t>
                      </a:r>
                    </a:p>
                  </a:txBody>
                  <a:tcPr marL="68580" marR="68580" marT="0" marB="0"/>
                </a:tc>
                <a:tc>
                  <a:txBody>
                    <a:bodyPr/>
                    <a:lstStyle/>
                    <a:p>
                      <a:pPr marL="0" marR="0" algn="ctr">
                        <a:lnSpc>
                          <a:spcPct val="115000"/>
                        </a:lnSpc>
                        <a:spcBef>
                          <a:spcPts val="0"/>
                        </a:spcBef>
                        <a:spcAft>
                          <a:spcPts val="0"/>
                        </a:spcAft>
                      </a:pPr>
                      <a:r>
                        <a:rPr lang="en-US" sz="1600" b="1" dirty="0">
                          <a:solidFill>
                            <a:schemeClr val="tx1"/>
                          </a:solidFill>
                          <a:effectLst/>
                          <a:latin typeface="Calibri"/>
                          <a:ea typeface="Calibri"/>
                          <a:cs typeface="Times New Roman"/>
                        </a:rPr>
                        <a:t>Distinguished</a:t>
                      </a:r>
                    </a:p>
                  </a:txBody>
                  <a:tcPr marL="68580" marR="68580" marT="0" marB="0"/>
                </a:tc>
              </a:tr>
              <a:tr h="2425259">
                <a:tc>
                  <a:txBody>
                    <a:bodyPr/>
                    <a:lstStyle/>
                    <a:p>
                      <a:pPr marL="0" marR="0" lvl="0" indent="0">
                        <a:lnSpc>
                          <a:spcPct val="115000"/>
                        </a:lnSpc>
                        <a:spcBef>
                          <a:spcPts val="0"/>
                        </a:spcBef>
                        <a:spcAft>
                          <a:spcPts val="0"/>
                        </a:spcAft>
                        <a:buFont typeface="+mj-lt"/>
                        <a:buNone/>
                      </a:pPr>
                      <a:r>
                        <a:rPr lang="en-US" sz="1600" b="1" dirty="0">
                          <a:effectLst/>
                          <a:latin typeface="Calibri"/>
                          <a:ea typeface="Calibri"/>
                          <a:cs typeface="Times New Roman"/>
                        </a:rPr>
                        <a:t>Knowledge of Laboratory Safety Policies</a:t>
                      </a:r>
                    </a:p>
                  </a:txBody>
                  <a:tcPr marL="68580" marR="68580" marT="0" marB="0"/>
                </a:tc>
                <a:tc>
                  <a:txBody>
                    <a:bodyPr/>
                    <a:lstStyle/>
                    <a:p>
                      <a:pPr marL="0" marR="0">
                        <a:lnSpc>
                          <a:spcPct val="115000"/>
                        </a:lnSpc>
                        <a:spcBef>
                          <a:spcPts val="0"/>
                        </a:spcBef>
                        <a:spcAft>
                          <a:spcPts val="0"/>
                        </a:spcAft>
                      </a:pPr>
                      <a:r>
                        <a:rPr lang="en-US" sz="1600" b="0" dirty="0">
                          <a:effectLst/>
                          <a:latin typeface="Calibri"/>
                          <a:ea typeface="Calibri"/>
                          <a:cs typeface="Times New Roman"/>
                        </a:rPr>
                        <a:t>Candidate shows a </a:t>
                      </a:r>
                      <a:r>
                        <a:rPr lang="en-US" sz="1600" b="1" dirty="0">
                          <a:effectLst/>
                          <a:latin typeface="Calibri"/>
                          <a:ea typeface="Calibri"/>
                          <a:cs typeface="Times New Roman"/>
                        </a:rPr>
                        <a:t>weak degree</a:t>
                      </a:r>
                      <a:r>
                        <a:rPr lang="en-US" sz="1600" b="0" dirty="0">
                          <a:effectLst/>
                          <a:latin typeface="Calibri"/>
                          <a:ea typeface="Calibri"/>
                          <a:cs typeface="Times New Roman"/>
                        </a:rPr>
                        <a:t> of understanding of laboratory safety policies</a:t>
                      </a:r>
                    </a:p>
                  </a:txBody>
                  <a:tcPr marL="68580" marR="68580" marT="0" marB="0"/>
                </a:tc>
                <a:tc>
                  <a:txBody>
                    <a:bodyPr/>
                    <a:lstStyle/>
                    <a:p>
                      <a:pPr marL="0" marR="0">
                        <a:lnSpc>
                          <a:spcPct val="115000"/>
                        </a:lnSpc>
                        <a:spcBef>
                          <a:spcPts val="0"/>
                        </a:spcBef>
                        <a:spcAft>
                          <a:spcPts val="0"/>
                        </a:spcAft>
                      </a:pPr>
                      <a:r>
                        <a:rPr lang="en-US" sz="1600" b="0" dirty="0">
                          <a:effectLst/>
                          <a:latin typeface="Calibri"/>
                          <a:ea typeface="Calibri"/>
                          <a:cs typeface="Times New Roman"/>
                        </a:rPr>
                        <a:t>Candidate shows a </a:t>
                      </a:r>
                      <a:r>
                        <a:rPr lang="en-US" sz="1600" b="1" dirty="0">
                          <a:effectLst/>
                          <a:latin typeface="Calibri"/>
                          <a:ea typeface="Calibri"/>
                          <a:cs typeface="Times New Roman"/>
                        </a:rPr>
                        <a:t>relatively weak degree </a:t>
                      </a:r>
                      <a:r>
                        <a:rPr lang="en-US" sz="1600" b="0" dirty="0">
                          <a:effectLst/>
                          <a:latin typeface="Calibri"/>
                          <a:ea typeface="Calibri"/>
                          <a:cs typeface="Times New Roman"/>
                        </a:rPr>
                        <a:t>of understanding of laboratory safety policies</a:t>
                      </a:r>
                    </a:p>
                  </a:txBody>
                  <a:tcPr marL="68580" marR="68580" marT="0" marB="0"/>
                </a:tc>
                <a:tc>
                  <a:txBody>
                    <a:bodyPr/>
                    <a:lstStyle/>
                    <a:p>
                      <a:pPr marL="0" marR="0">
                        <a:lnSpc>
                          <a:spcPct val="115000"/>
                        </a:lnSpc>
                        <a:spcBef>
                          <a:spcPts val="0"/>
                        </a:spcBef>
                        <a:spcAft>
                          <a:spcPts val="0"/>
                        </a:spcAft>
                      </a:pPr>
                      <a:r>
                        <a:rPr lang="en-US" sz="1600" b="0" dirty="0">
                          <a:effectLst/>
                          <a:latin typeface="Calibri"/>
                          <a:ea typeface="Calibri"/>
                          <a:cs typeface="Times New Roman"/>
                        </a:rPr>
                        <a:t>Candidate shows a </a:t>
                      </a:r>
                      <a:r>
                        <a:rPr lang="en-US" sz="1600" b="1" dirty="0">
                          <a:effectLst/>
                          <a:latin typeface="Calibri"/>
                          <a:ea typeface="Calibri"/>
                          <a:cs typeface="Times New Roman"/>
                        </a:rPr>
                        <a:t>moderate degree </a:t>
                      </a:r>
                      <a:r>
                        <a:rPr lang="en-US" sz="1600" b="0" dirty="0">
                          <a:effectLst/>
                          <a:latin typeface="Calibri"/>
                          <a:ea typeface="Calibri"/>
                          <a:cs typeface="Times New Roman"/>
                        </a:rPr>
                        <a:t>of understanding of laboratory safety policies</a:t>
                      </a:r>
                    </a:p>
                  </a:txBody>
                  <a:tcPr marL="68580" marR="68580" marT="0" marB="0"/>
                </a:tc>
                <a:tc>
                  <a:txBody>
                    <a:bodyPr/>
                    <a:lstStyle/>
                    <a:p>
                      <a:pPr marL="0" marR="0">
                        <a:lnSpc>
                          <a:spcPct val="115000"/>
                        </a:lnSpc>
                        <a:spcBef>
                          <a:spcPts val="0"/>
                        </a:spcBef>
                        <a:spcAft>
                          <a:spcPts val="0"/>
                        </a:spcAft>
                      </a:pPr>
                      <a:r>
                        <a:rPr lang="en-US" sz="1600" b="0" dirty="0">
                          <a:effectLst/>
                          <a:latin typeface="Calibri"/>
                          <a:ea typeface="Calibri"/>
                          <a:cs typeface="Times New Roman"/>
                        </a:rPr>
                        <a:t>Candidate shows a </a:t>
                      </a:r>
                      <a:r>
                        <a:rPr lang="en-US" sz="1600" b="1" dirty="0">
                          <a:effectLst/>
                          <a:latin typeface="Calibri"/>
                          <a:ea typeface="Calibri"/>
                          <a:cs typeface="Times New Roman"/>
                        </a:rPr>
                        <a:t>high degree </a:t>
                      </a:r>
                      <a:r>
                        <a:rPr lang="en-US" sz="1600" b="0" dirty="0">
                          <a:effectLst/>
                          <a:latin typeface="Calibri"/>
                          <a:ea typeface="Calibri"/>
                          <a:cs typeface="Times New Roman"/>
                        </a:rPr>
                        <a:t>of understanding of laboratory safety policies</a:t>
                      </a:r>
                    </a:p>
                  </a:txBody>
                  <a:tcPr marL="68580" marR="68580" marT="0" marB="0"/>
                </a:tc>
              </a:tr>
            </a:tbl>
          </a:graphicData>
        </a:graphic>
      </p:graphicFrame>
    </p:spTree>
    <p:extLst>
      <p:ext uri="{BB962C8B-B14F-4D97-AF65-F5344CB8AC3E}">
        <p14:creationId xmlns:p14="http://schemas.microsoft.com/office/powerpoint/2010/main" val="3492662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2857</TotalTime>
  <Words>1517</Words>
  <Application>Microsoft Office PowerPoint</Application>
  <PresentationFormat>On-screen Show (4:3)</PresentationFormat>
  <Paragraphs>187</Paragraphs>
  <Slides>22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Open Sans</vt:lpstr>
      <vt:lpstr>Open Sans Semibold</vt:lpstr>
      <vt:lpstr>Times New Roman</vt:lpstr>
      <vt:lpstr>Wingdings</vt:lpstr>
      <vt:lpstr>Office Theme</vt:lpstr>
      <vt:lpstr>Why So Much Attention on Rubric Quality?</vt:lpstr>
      <vt:lpstr>Optional CAEP Review of Assessment Instruments</vt:lpstr>
      <vt:lpstr>A Reality Check Regarding Current Rubrics: Commonly Encountered Weaknesses</vt:lpstr>
      <vt:lpstr>Overly Broad Criterion</vt:lpstr>
      <vt:lpstr>Double-barreled Criterion</vt:lpstr>
      <vt:lpstr>Overlapping Performance Levels</vt:lpstr>
      <vt:lpstr>Possible Gap in Performance Levels</vt:lpstr>
      <vt:lpstr>Double-barreled Descriptor</vt:lpstr>
      <vt:lpstr>Use of Subjective Terms</vt:lpstr>
      <vt:lpstr>Use of Performance Level Labels</vt:lpstr>
      <vt:lpstr>Use of Surrogates for Performance Levels</vt:lpstr>
      <vt:lpstr>Use of Inconsequential Terms</vt:lpstr>
      <vt:lpstr>Failure to Maintain Integrity of Target Learning Outcomes</vt:lpstr>
      <vt:lpstr>Value-Added of High Quality Rubrics For Candidates, Well-designed Rubrics Can:</vt:lpstr>
      <vt:lpstr>Value-Added of High Quality Rubrics For Faculty, Well-designed Rubrics Can:</vt:lpstr>
      <vt:lpstr>Attributes of an Effective Rubric</vt:lpstr>
      <vt:lpstr>Attributes of an Effective Rubric (cont.)</vt:lpstr>
      <vt:lpstr>Attributes of an Effective Rubric (cont.)</vt:lpstr>
      <vt:lpstr>Attributes of an Effective Rubric (cont.)</vt:lpstr>
      <vt:lpstr>Attributes of an Effective Rubric (cont.)</vt:lpstr>
      <vt:lpstr>Attributes of an Effective Rubric</vt:lpstr>
      <vt:lpstr>Some Additional Helpful Hints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LiveText™ for Institutional Effectiveness Assessment</dc:title>
  <dc:creator>Owner</dc:creator>
  <cp:lastModifiedBy>Tommy Turner</cp:lastModifiedBy>
  <cp:revision>150</cp:revision>
  <cp:lastPrinted>2015-11-05T22:04:41Z</cp:lastPrinted>
  <dcterms:created xsi:type="dcterms:W3CDTF">2006-08-16T00:00:00Z</dcterms:created>
  <dcterms:modified xsi:type="dcterms:W3CDTF">2015-11-12T18:38:11Z</dcterms:modified>
</cp:coreProperties>
</file>